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62" r:id="rId3"/>
    <p:sldId id="292" r:id="rId4"/>
    <p:sldId id="264" r:id="rId5"/>
    <p:sldId id="265" r:id="rId6"/>
    <p:sldId id="266" r:id="rId7"/>
    <p:sldId id="29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93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6470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311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36669A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GB"/>
              <a:t>PWL Kinetics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36669A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AD40D92B-91C4-4BBD-83B0-90E319B536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A43E7B6-C3B1-46C6-A892-87E229BEC611}" type="datetime1">
              <a:rPr lang="en-GB"/>
              <a:pPr>
                <a:defRPr/>
              </a:pPr>
              <a:t>26/04/2013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28F5FB1-9590-4049-B8E1-ACD2601B5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B69EB8-9E1B-46DB-B712-9B6229DF8732}" type="slidenum">
              <a:rPr lang="en-GB" smtClean="0">
                <a:ea typeface="ＭＳ Ｐゴシック" pitchFamily="34" charset="-128"/>
              </a:rPr>
              <a:pPr/>
              <a:t>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9A0EEC-AA9E-4CA0-B778-42E6A0136BC4}" type="slidenum">
              <a:rPr lang="en-GB" smtClean="0">
                <a:ea typeface="ＭＳ Ｐゴシック" pitchFamily="34" charset="-128"/>
              </a:rPr>
              <a:pPr/>
              <a:t>12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033631-1202-4400-A500-F6412EB5D013}" type="slidenum">
              <a:rPr lang="en-GB" smtClean="0">
                <a:ea typeface="ＭＳ Ｐゴシック" pitchFamily="34" charset="-128"/>
              </a:rPr>
              <a:pPr/>
              <a:t>13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CFAD17-1AAD-4EB7-B8C5-CB1771B50629}" type="slidenum">
              <a:rPr lang="en-GB" smtClean="0">
                <a:ea typeface="ＭＳ Ｐゴシック" pitchFamily="34" charset="-128"/>
              </a:rPr>
              <a:pPr/>
              <a:t>14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80AE62-75C3-4720-B4C2-C0EB590E10E5}" type="slidenum">
              <a:rPr lang="en-GB" smtClean="0">
                <a:ea typeface="ＭＳ Ｐゴシック" pitchFamily="34" charset="-128"/>
              </a:rPr>
              <a:pPr/>
              <a:t>15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1E7444-2C80-417A-9932-2724B39E6A9B}" type="slidenum">
              <a:rPr lang="en-GB" smtClean="0">
                <a:ea typeface="ＭＳ Ｐゴシック" pitchFamily="34" charset="-128"/>
              </a:rPr>
              <a:pPr/>
              <a:t>19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D060B7-D947-4AED-8D74-E49BD4DD4757}" type="slidenum">
              <a:rPr lang="en-GB" smtClean="0">
                <a:ea typeface="ＭＳ Ｐゴシック" pitchFamily="34" charset="-128"/>
              </a:rPr>
              <a:pPr/>
              <a:t>21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7E8333-79B7-44D8-8D8C-FD7FC5E41148}" type="slidenum">
              <a:rPr lang="en-GB" smtClean="0">
                <a:ea typeface="ＭＳ Ｐゴシック" pitchFamily="34" charset="-128"/>
              </a:rPr>
              <a:pPr/>
              <a:t>22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8E7444-E74F-4AD9-84BB-2088A8040F5C}" type="slidenum">
              <a:rPr lang="en-GB" smtClean="0">
                <a:ea typeface="ＭＳ Ｐゴシック" pitchFamily="34" charset="-128"/>
              </a:rPr>
              <a:pPr/>
              <a:t>23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1F5F14-8048-496B-82EF-76FE837A76E5}" type="slidenum">
              <a:rPr lang="en-GB" smtClean="0">
                <a:ea typeface="ＭＳ Ｐゴシック" pitchFamily="34" charset="-128"/>
              </a:rPr>
              <a:pPr/>
              <a:t>24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843B31-7523-40D7-8896-5947CD6A7932}" type="slidenum">
              <a:rPr lang="en-GB" smtClean="0">
                <a:ea typeface="ＭＳ Ｐゴシック" pitchFamily="34" charset="-128"/>
              </a:rPr>
              <a:pPr/>
              <a:t>25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4EB327-EC2E-4E78-8DE2-A92FD53D2D1E}" type="slidenum">
              <a:rPr lang="en-GB" smtClean="0">
                <a:ea typeface="ＭＳ Ｐゴシック" pitchFamily="34" charset="-128"/>
              </a:rPr>
              <a:pPr/>
              <a:t>4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CE093C-C32E-412B-B0E3-A9379B866F24}" type="slidenum">
              <a:rPr lang="en-GB" smtClean="0">
                <a:ea typeface="ＭＳ Ｐゴシック" pitchFamily="34" charset="-128"/>
              </a:rPr>
              <a:pPr/>
              <a:t>26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A0D652-6EC7-4044-ADA1-8A24C6C64D7D}" type="slidenum">
              <a:rPr lang="en-GB" smtClean="0">
                <a:ea typeface="ＭＳ Ｐゴシック" pitchFamily="34" charset="-128"/>
              </a:rPr>
              <a:pPr/>
              <a:t>27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7D8BB6-FA46-4A3C-9B60-92B136AF67AF}" type="slidenum">
              <a:rPr lang="en-GB" smtClean="0">
                <a:ea typeface="ＭＳ Ｐゴシック" pitchFamily="34" charset="-128"/>
              </a:rPr>
              <a:pPr/>
              <a:t>28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0F3D22-2B0B-4E33-9E43-965D1EB092A2}" type="slidenum">
              <a:rPr lang="en-GB" smtClean="0">
                <a:ea typeface="ＭＳ Ｐゴシック" pitchFamily="34" charset="-128"/>
              </a:rPr>
              <a:pPr/>
              <a:t>5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DA54F6-B204-45A6-9CE9-6E50CF603050}" type="slidenum">
              <a:rPr lang="en-GB" smtClean="0">
                <a:ea typeface="ＭＳ Ｐゴシック" pitchFamily="34" charset="-128"/>
              </a:rPr>
              <a:pPr/>
              <a:t>6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4B01E7-7930-46FD-9E0B-ADA692A2D838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0D0A67-4D4C-4853-B341-BB9A935ABA58}" type="slidenum">
              <a:rPr lang="en-GB" smtClean="0">
                <a:ea typeface="ＭＳ Ｐゴシック" pitchFamily="34" charset="-128"/>
              </a:rPr>
              <a:pPr/>
              <a:t>8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A58C21-2351-4223-9AED-EA26445C6D5B}" type="slidenum">
              <a:rPr lang="en-GB" smtClean="0">
                <a:ea typeface="ＭＳ Ｐゴシック" pitchFamily="34" charset="-128"/>
              </a:rPr>
              <a:pPr/>
              <a:t>9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DF6EF8-C381-49FB-9034-5A596588DC1C}" type="slidenum">
              <a:rPr lang="en-GB" smtClean="0">
                <a:ea typeface="ＭＳ Ｐゴシック" pitchFamily="34" charset="-128"/>
              </a:rPr>
              <a:pPr/>
              <a:t>10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75421F-5352-40A3-82C2-C0D629BB5F72}" type="slidenum">
              <a:rPr lang="en-GB" smtClean="0">
                <a:ea typeface="ＭＳ Ｐゴシック" pitchFamily="34" charset="-128"/>
              </a:rPr>
              <a:pPr/>
              <a:t>11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CCDBC86-9B9D-47F8-B090-95F75743DA5F}" type="datetime1">
              <a:rPr lang="en-GB"/>
              <a:pPr>
                <a:defRPr/>
              </a:pPr>
              <a:t>26/04/2013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B543F3A-6E14-482E-937D-D9C46FEEF0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66285"/>
          </a:xfrm>
        </p:spPr>
        <p:txBody>
          <a:bodyPr/>
          <a:lstStyle>
            <a:lvl1pPr marL="457200" indent="-457200">
              <a:buFont typeface="Arial"/>
              <a:buChar char="•"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853467"/>
            <a:ext cx="8165123" cy="84284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735394"/>
            <a:ext cx="7772400" cy="1470025"/>
          </a:xfrm>
        </p:spPr>
        <p:txBody>
          <a:bodyPr/>
          <a:lstStyle>
            <a:lvl1pPr algn="l">
              <a:defRPr sz="6000" baseline="0"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2588851"/>
            <a:ext cx="8237413" cy="3600000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1028" name="TextBox 8"/>
          <p:cNvSpPr txBox="1">
            <a:spLocks noChangeArrowheads="1"/>
          </p:cNvSpPr>
          <p:nvPr userDrawn="1"/>
        </p:nvSpPr>
        <p:spPr bwMode="auto">
          <a:xfrm>
            <a:off x="465138" y="6227763"/>
            <a:ext cx="2160587" cy="107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sz="70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© Nuffield Foundation 2013</a:t>
            </a:r>
            <a:endParaRPr lang="en-US" sz="700">
              <a:solidFill>
                <a:srgbClr val="A64706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1029" name="Picture 3" descr="C:\Users\scodrington\Desktop\PWL light bulb.jpg"/>
          <p:cNvPicPr>
            <a:picLocks noChangeAspect="1" noChangeArrowheads="1"/>
          </p:cNvPicPr>
          <p:nvPr userDrawn="1"/>
        </p:nvPicPr>
        <p:blipFill>
          <a:blip r:embed="rId13"/>
          <a:srcRect l="89798"/>
          <a:stretch>
            <a:fillRect/>
          </a:stretch>
        </p:blipFill>
        <p:spPr bwMode="auto">
          <a:xfrm>
            <a:off x="7953375" y="5610225"/>
            <a:ext cx="896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>
            <a:spLocks noChangeArrowheads="1"/>
          </p:cNvSpPr>
          <p:nvPr userDrawn="1"/>
        </p:nvSpPr>
        <p:spPr bwMode="auto">
          <a:xfrm flipV="1">
            <a:off x="457200" y="6391275"/>
            <a:ext cx="8393113" cy="46038"/>
          </a:xfrm>
          <a:prstGeom prst="rect">
            <a:avLst/>
          </a:prstGeom>
          <a:solidFill>
            <a:srgbClr val="A64706"/>
          </a:solidFill>
          <a:ln w="9525">
            <a:solidFill>
              <a:srgbClr val="A6470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9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5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64706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2438400" y="485775"/>
            <a:ext cx="5495925" cy="8413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A64706"/>
                </a:solidFill>
                <a:ea typeface="ＭＳ Ｐゴシック" pitchFamily="34" charset="-128"/>
              </a:rPr>
              <a:t>Practical Work for Learning</a:t>
            </a:r>
          </a:p>
        </p:txBody>
      </p:sp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12775" y="2225675"/>
            <a:ext cx="3987800" cy="2565400"/>
          </a:xfrm>
        </p:spPr>
        <p:txBody>
          <a:bodyPr/>
          <a:lstStyle/>
          <a:p>
            <a:r>
              <a:rPr lang="en-GB" sz="4400" smtClean="0">
                <a:solidFill>
                  <a:srgbClr val="A64706"/>
                </a:solidFill>
                <a:ea typeface="ＭＳ Ｐゴシック" pitchFamily="34" charset="-128"/>
              </a:rPr>
              <a:t>The effect of concentration on the rate of a reaction</a:t>
            </a:r>
          </a:p>
        </p:txBody>
      </p:sp>
      <p:pic>
        <p:nvPicPr>
          <p:cNvPr id="5" name="Picture 4" descr="test t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2823" y="1725443"/>
            <a:ext cx="2686050" cy="398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81025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A mathematical model</a:t>
            </a:r>
          </a:p>
        </p:txBody>
      </p:sp>
      <p:sp>
        <p:nvSpPr>
          <p:cNvPr id="13315" name="Content Placeholder 12"/>
          <p:cNvSpPr>
            <a:spLocks noGrp="1"/>
          </p:cNvSpPr>
          <p:nvPr>
            <p:ph sz="half" idx="2"/>
          </p:nvPr>
        </p:nvSpPr>
        <p:spPr>
          <a:xfrm>
            <a:off x="581025" y="2628900"/>
            <a:ext cx="3990975" cy="3086100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If the rate is proportional to the </a:t>
            </a:r>
            <a:r>
              <a:rPr lang="en-GB" sz="2400" i="1" smtClean="0">
                <a:ea typeface="ＭＳ Ｐゴシック" pitchFamily="34" charset="-128"/>
              </a:rPr>
              <a:t>square</a:t>
            </a:r>
            <a:r>
              <a:rPr lang="en-GB" sz="2400" smtClean="0">
                <a:ea typeface="ＭＳ Ｐゴシック" pitchFamily="34" charset="-128"/>
              </a:rPr>
              <a:t> of the concentration of acid…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…the graph will look like this.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Double the concentration, and the rate goes up 4 times (2</a:t>
            </a:r>
            <a:r>
              <a:rPr lang="en-GB" sz="2400" baseline="30000" smtClean="0">
                <a:ea typeface="ＭＳ Ｐゴシック" pitchFamily="34" charset="-128"/>
              </a:rPr>
              <a:t>2</a:t>
            </a:r>
            <a:r>
              <a:rPr lang="en-GB" sz="2400" smtClean="0">
                <a:ea typeface="ＭＳ Ｐゴシック" pitchFamily="34" charset="-128"/>
              </a:rPr>
              <a:t>).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05375" y="1435100"/>
            <a:ext cx="3486150" cy="3133725"/>
          </a:xfrm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68338" y="1417638"/>
            <a:ext cx="299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r</a:t>
            </a:r>
            <a:r>
              <a:rPr lang="en-GB" sz="2800" b="1" baseline="-25000">
                <a:latin typeface="Calibri" pitchFamily="34" charset="0"/>
              </a:rPr>
              <a:t>HCl</a:t>
            </a:r>
            <a:r>
              <a:rPr lang="en-GB" sz="2800" b="1">
                <a:latin typeface="Calibri" pitchFamily="34" charset="0"/>
              </a:rPr>
              <a:t> = </a:t>
            </a:r>
            <a:r>
              <a:rPr lang="en-GB" sz="2800" b="1" i="1">
                <a:latin typeface="Calibri" pitchFamily="34" charset="0"/>
              </a:rPr>
              <a:t>k</a:t>
            </a:r>
            <a:r>
              <a:rPr lang="en-GB" sz="2800" b="1">
                <a:latin typeface="Calibri" pitchFamily="34" charset="0"/>
              </a:rPr>
              <a:t>[HCl]</a:t>
            </a:r>
            <a:r>
              <a:rPr lang="en-GB" sz="2800" b="1" baseline="30000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5245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A mathematical model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61975" y="1417638"/>
            <a:ext cx="7896225" cy="3849687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Maybe the rate is constant and is not affected the concentration of acid at all:  </a:t>
            </a: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r>
              <a:rPr lang="en-GB" sz="2800" b="1" i="1" smtClean="0">
                <a:ea typeface="ＭＳ Ｐゴシック" pitchFamily="34" charset="-128"/>
              </a:rPr>
              <a:t>	r</a:t>
            </a:r>
            <a:r>
              <a:rPr lang="en-GB" sz="2800" b="1" baseline="-25000" smtClean="0">
                <a:ea typeface="ＭＳ Ｐゴシック" pitchFamily="34" charset="-128"/>
              </a:rPr>
              <a:t>HCl</a:t>
            </a:r>
            <a:r>
              <a:rPr lang="en-GB" sz="2800" b="1" smtClean="0">
                <a:ea typeface="ＭＳ Ｐゴシック" pitchFamily="34" charset="-128"/>
              </a:rPr>
              <a:t> = </a:t>
            </a:r>
            <a:r>
              <a:rPr lang="en-GB" sz="2800" b="1" i="1" smtClean="0">
                <a:ea typeface="ＭＳ Ｐゴシック" pitchFamily="34" charset="-128"/>
              </a:rPr>
              <a:t>k</a:t>
            </a:r>
            <a:endParaRPr lang="en-GB" sz="2800" b="1" smtClean="0">
              <a:ea typeface="ＭＳ Ｐゴシック" pitchFamily="34" charset="-128"/>
            </a:endParaRPr>
          </a:p>
          <a:p>
            <a:pPr marL="0" lvl="3" indent="0">
              <a:buFont typeface="Arial" charset="0"/>
              <a:buNone/>
            </a:pPr>
            <a:r>
              <a:rPr lang="en-GB" sz="2400" i="1" smtClean="0">
                <a:ea typeface="ＭＳ Ｐゴシック" pitchFamily="34" charset="-128"/>
              </a:rPr>
              <a:t>	or</a:t>
            </a:r>
            <a:r>
              <a:rPr lang="en-GB" sz="2400" smtClean="0">
                <a:ea typeface="ＭＳ Ｐゴシック" pitchFamily="34" charset="-128"/>
              </a:rPr>
              <a:t>				</a:t>
            </a:r>
            <a:endParaRPr lang="en-GB" sz="3600" b="1" smtClean="0">
              <a:ea typeface="ＭＳ Ｐゴシック" pitchFamily="34" charset="-128"/>
            </a:endParaRPr>
          </a:p>
          <a:p>
            <a:pPr marL="0" lvl="3" indent="0">
              <a:buFont typeface="Arial" charset="0"/>
              <a:buNone/>
            </a:pPr>
            <a:r>
              <a:rPr lang="en-GB" sz="2800" b="1" i="1" smtClean="0">
                <a:ea typeface="ＭＳ Ｐゴシック" pitchFamily="34" charset="-128"/>
              </a:rPr>
              <a:t>	r</a:t>
            </a:r>
            <a:r>
              <a:rPr lang="en-GB" sz="2800" b="1" baseline="-25000" smtClean="0">
                <a:ea typeface="ＭＳ Ｐゴシック" pitchFamily="34" charset="-128"/>
              </a:rPr>
              <a:t>HCl</a:t>
            </a:r>
            <a:r>
              <a:rPr lang="en-GB" sz="2800" b="1" smtClean="0">
                <a:ea typeface="ＭＳ Ｐゴシック" pitchFamily="34" charset="-128"/>
              </a:rPr>
              <a:t> = </a:t>
            </a:r>
            <a:r>
              <a:rPr lang="en-GB" sz="2800" b="1" i="1" smtClean="0">
                <a:ea typeface="ＭＳ Ｐゴシック" pitchFamily="34" charset="-128"/>
              </a:rPr>
              <a:t>k</a:t>
            </a:r>
            <a:r>
              <a:rPr lang="en-GB" sz="2800" b="1" smtClean="0">
                <a:ea typeface="ＭＳ Ｐゴシック" pitchFamily="34" charset="-128"/>
              </a:rPr>
              <a:t>[HCl]</a:t>
            </a:r>
            <a:r>
              <a:rPr lang="en-GB" sz="2800" b="1" baseline="30000" smtClean="0">
                <a:ea typeface="ＭＳ Ｐゴシック" pitchFamily="34" charset="-128"/>
              </a:rPr>
              <a:t>0</a:t>
            </a:r>
          </a:p>
          <a:p>
            <a:pPr marL="0" lvl="3" indent="0">
              <a:buFont typeface="Arial" charset="0"/>
              <a:buNone/>
            </a:pPr>
            <a:endParaRPr lang="en-GB" sz="2800" b="1" baseline="30000" smtClean="0">
              <a:ea typeface="ＭＳ Ｐゴシック" pitchFamily="34" charset="-128"/>
            </a:endParaRPr>
          </a:p>
          <a:p>
            <a:pPr marL="0" lvl="3" indent="0">
              <a:spcBef>
                <a:spcPts val="25"/>
              </a:spcBef>
              <a:buFont typeface="Arial" charset="0"/>
              <a:buNone/>
            </a:pPr>
            <a:r>
              <a:rPr lang="en-GB" sz="2400" smtClean="0">
                <a:ea typeface="ＭＳ Ｐゴシック" pitchFamily="34" charset="-128"/>
              </a:rPr>
              <a:t>If </a:t>
            </a:r>
            <a:r>
              <a:rPr lang="en-GB" sz="2400" i="1" smtClean="0">
                <a:ea typeface="ＭＳ Ｐゴシック" pitchFamily="34" charset="-128"/>
              </a:rPr>
              <a:t>this</a:t>
            </a:r>
            <a:r>
              <a:rPr lang="en-GB" sz="2400" smtClean="0">
                <a:ea typeface="ＭＳ Ｐゴシック" pitchFamily="34" charset="-128"/>
              </a:rPr>
              <a:t> was the mathematical relationship between rate and concentration, what would the graph look like?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9055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A mathematical model</a:t>
            </a:r>
          </a:p>
        </p:txBody>
      </p:sp>
      <p:sp>
        <p:nvSpPr>
          <p:cNvPr id="15363" name="Content Placeholder 12"/>
          <p:cNvSpPr>
            <a:spLocks noGrp="1"/>
          </p:cNvSpPr>
          <p:nvPr>
            <p:ph sz="half" idx="2"/>
          </p:nvPr>
        </p:nvSpPr>
        <p:spPr>
          <a:xfrm>
            <a:off x="528638" y="3000375"/>
            <a:ext cx="4171950" cy="2790825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If the rate is not affected by the concentration of acid…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…the graph will look like this.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Double the concentration, and the rate stays exactly the same.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1088" y="1460500"/>
            <a:ext cx="35337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52475" y="1590675"/>
            <a:ext cx="1790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r</a:t>
            </a:r>
            <a:r>
              <a:rPr lang="en-GB" sz="2800" b="1" baseline="-25000">
                <a:latin typeface="Calibri" pitchFamily="34" charset="0"/>
              </a:rPr>
              <a:t>HCl</a:t>
            </a:r>
            <a:r>
              <a:rPr lang="en-GB" sz="2800" b="1">
                <a:latin typeface="Calibri" pitchFamily="34" charset="0"/>
              </a:rPr>
              <a:t> = </a:t>
            </a:r>
            <a:r>
              <a:rPr lang="en-GB" sz="2800" b="1" i="1">
                <a:latin typeface="Calibri" pitchFamily="34" charset="0"/>
              </a:rPr>
              <a:t>k</a:t>
            </a:r>
            <a:endParaRPr lang="en-GB" sz="2800" b="1" baseline="30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9055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Rate and concentration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619125" y="1417638"/>
            <a:ext cx="7993063" cy="4183062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So there are three possible models:</a:t>
            </a: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HCl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			</a:t>
            </a:r>
            <a:r>
              <a:rPr lang="en-GB" sz="2400" smtClean="0">
                <a:ea typeface="ＭＳ Ｐゴシック" pitchFamily="34" charset="-128"/>
              </a:rPr>
              <a:t>This is called zero order ([HCl]</a:t>
            </a:r>
            <a:r>
              <a:rPr lang="en-GB" sz="2400" b="1" baseline="30000" smtClean="0">
                <a:ea typeface="ＭＳ Ｐゴシック" pitchFamily="34" charset="-128"/>
              </a:rPr>
              <a:t>0</a:t>
            </a:r>
            <a:r>
              <a:rPr lang="en-GB" sz="2400" smtClean="0">
                <a:ea typeface="ＭＳ Ｐゴシック" pitchFamily="34" charset="-128"/>
              </a:rPr>
              <a:t>) </a:t>
            </a:r>
            <a:br>
              <a:rPr lang="en-GB" sz="2400" smtClean="0">
                <a:ea typeface="ＭＳ Ｐゴシック" pitchFamily="34" charset="-128"/>
              </a:rPr>
            </a:br>
            <a:endParaRPr lang="en-GB" sz="2400" baseline="30000" smtClean="0">
              <a:ea typeface="ＭＳ Ｐゴシック" pitchFamily="34" charset="-128"/>
            </a:endParaRP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HCl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r>
              <a:rPr lang="en-GB" sz="2400" b="1" smtClean="0">
                <a:ea typeface="ＭＳ Ｐゴシック" pitchFamily="34" charset="-128"/>
              </a:rPr>
              <a:t>[HCl]	</a:t>
            </a:r>
            <a:r>
              <a:rPr lang="en-GB" sz="2400" smtClean="0">
                <a:ea typeface="ＭＳ Ｐゴシック" pitchFamily="34" charset="-128"/>
              </a:rPr>
              <a:t>This is called first order ([HCl]</a:t>
            </a:r>
            <a:r>
              <a:rPr lang="en-GB" sz="2400" b="1" baseline="30000" smtClean="0">
                <a:ea typeface="ＭＳ Ｐゴシック" pitchFamily="34" charset="-128"/>
              </a:rPr>
              <a:t>1</a:t>
            </a:r>
            <a:r>
              <a:rPr lang="en-GB" sz="2400" smtClean="0">
                <a:ea typeface="ＭＳ Ｐゴシック" pitchFamily="34" charset="-128"/>
              </a:rPr>
              <a:t>) </a:t>
            </a:r>
            <a:br>
              <a:rPr lang="en-GB" sz="2400" smtClean="0">
                <a:ea typeface="ＭＳ Ｐゴシック" pitchFamily="34" charset="-128"/>
              </a:rPr>
            </a:br>
            <a:endParaRPr lang="en-GB" sz="2400" smtClean="0">
              <a:ea typeface="ＭＳ Ｐゴシック" pitchFamily="34" charset="-128"/>
            </a:endParaRP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HCl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r>
              <a:rPr lang="en-GB" sz="2400" b="1" smtClean="0">
                <a:ea typeface="ＭＳ Ｐゴシック" pitchFamily="34" charset="-128"/>
              </a:rPr>
              <a:t>[HCl]</a:t>
            </a:r>
            <a:r>
              <a:rPr lang="en-GB" sz="2400" b="1" baseline="30000" smtClean="0">
                <a:ea typeface="ＭＳ Ｐゴシック" pitchFamily="34" charset="-128"/>
              </a:rPr>
              <a:t>2	</a:t>
            </a:r>
            <a:r>
              <a:rPr lang="en-GB" sz="2400" smtClean="0">
                <a:ea typeface="ＭＳ Ｐゴシック" pitchFamily="34" charset="-128"/>
              </a:rPr>
              <a:t>This is called second order ([HCl]</a:t>
            </a:r>
            <a:r>
              <a:rPr lang="en-GB" sz="2400" b="1" baseline="30000" smtClean="0">
                <a:ea typeface="ＭＳ Ｐゴシック" pitchFamily="34" charset="-128"/>
              </a:rPr>
              <a:t>2</a:t>
            </a:r>
            <a:r>
              <a:rPr lang="en-GB" sz="2400" smtClean="0">
                <a:ea typeface="ＭＳ Ｐゴシック" pitchFamily="34" charset="-128"/>
              </a:rPr>
              <a:t>) </a:t>
            </a: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endParaRPr lang="en-GB" sz="2400" smtClean="0">
              <a:ea typeface="ＭＳ Ｐゴシック" pitchFamily="34" charset="-128"/>
            </a:endParaRP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r>
              <a:rPr lang="en-GB" sz="2400" smtClean="0">
                <a:ea typeface="ＭＳ Ｐゴシック" pitchFamily="34" charset="-128"/>
              </a:rPr>
              <a:t>To find the order of reaction for marble and acid we need to collect some data …</a:t>
            </a:r>
          </a:p>
          <a:p>
            <a:pPr marL="0" lvl="3" indent="0">
              <a:spcAft>
                <a:spcPts val="1200"/>
              </a:spcAft>
              <a:buFont typeface="Arial" charset="0"/>
              <a:buNone/>
            </a:pPr>
            <a:endParaRPr lang="en-GB" sz="2400" b="1" baseline="300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endParaRPr lang="en-GB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endParaRPr lang="en-GB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endParaRPr lang="en-GB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endParaRPr lang="en-GB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9055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Rate and concentration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2"/>
          </p:nvPr>
        </p:nvSpPr>
        <p:spPr>
          <a:xfrm>
            <a:off x="590550" y="1747838"/>
            <a:ext cx="7886700" cy="4167187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So, how can you measure rate?</a:t>
            </a:r>
          </a:p>
          <a:p>
            <a:pPr marL="0" indent="0">
              <a:spcAft>
                <a:spcPts val="1200"/>
              </a:spcAft>
            </a:pPr>
            <a:endParaRPr lang="en-GB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Rate cannot be measured directly. </a:t>
            </a:r>
            <a:r>
              <a:rPr lang="en-GB" sz="2400" b="1" smtClean="0">
                <a:ea typeface="ＭＳ Ｐゴシック" pitchFamily="34" charset="-128"/>
              </a:rPr>
              <a:t>So what can we measure?</a:t>
            </a:r>
          </a:p>
          <a:p>
            <a:pPr marL="0" indent="0">
              <a:buFontTx/>
              <a:buChar char="•"/>
            </a:pPr>
            <a:endParaRPr lang="en-GB" sz="2400" b="1" smtClean="0">
              <a:ea typeface="ＭＳ Ｐゴシック" pitchFamily="34" charset="-128"/>
            </a:endParaRPr>
          </a:p>
          <a:p>
            <a:pPr marL="0" indent="0">
              <a:buClr>
                <a:srgbClr val="A64706"/>
              </a:buClr>
              <a:buFontTx/>
              <a:buChar char="•"/>
            </a:pPr>
            <a:r>
              <a:rPr lang="en-GB" sz="2400" smtClean="0">
                <a:ea typeface="ＭＳ Ｐゴシック" pitchFamily="34" charset="-128"/>
              </a:rPr>
              <a:t>  Time</a:t>
            </a:r>
          </a:p>
          <a:p>
            <a:pPr marL="0" indent="0">
              <a:spcAft>
                <a:spcPts val="1200"/>
              </a:spcAft>
              <a:buClr>
                <a:srgbClr val="A64706"/>
              </a:buClr>
              <a:buFontTx/>
              <a:buChar char="•"/>
            </a:pPr>
            <a:r>
              <a:rPr lang="en-GB" sz="2400" smtClean="0">
                <a:ea typeface="ＭＳ Ｐゴシック" pitchFamily="34" charset="-128"/>
              </a:rPr>
              <a:t>  Concentration</a:t>
            </a:r>
          </a:p>
          <a:p>
            <a:pPr marL="0" indent="0">
              <a:spcAft>
                <a:spcPts val="1200"/>
              </a:spcAft>
              <a:buClr>
                <a:srgbClr val="A64706"/>
              </a:buClr>
              <a:buFontTx/>
              <a:buChar char="•"/>
            </a:pPr>
            <a:r>
              <a:rPr lang="en-GB" sz="2400" smtClean="0">
                <a:ea typeface="ＭＳ Ｐゴシック" pitchFamily="34" charset="-128"/>
              </a:rPr>
              <a:t>  Volume of gas</a:t>
            </a:r>
          </a:p>
          <a:p>
            <a:pPr marL="0" indent="0">
              <a:spcAft>
                <a:spcPts val="1200"/>
              </a:spcAft>
              <a:buClr>
                <a:srgbClr val="A64706"/>
              </a:buClr>
              <a:buFontTx/>
              <a:buChar char="•"/>
            </a:pPr>
            <a:r>
              <a:rPr lang="en-GB" sz="2400" smtClean="0">
                <a:ea typeface="ＭＳ Ｐゴシック" pitchFamily="34" charset="-128"/>
              </a:rPr>
              <a:t>  Change in mass</a:t>
            </a:r>
          </a:p>
          <a:p>
            <a:pPr marL="0" indent="0">
              <a:spcAft>
                <a:spcPts val="1200"/>
              </a:spcAft>
            </a:pPr>
            <a:endParaRPr lang="en-GB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6425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Rate and concentration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>
          <a:xfrm>
            <a:off x="625475" y="1208088"/>
            <a:ext cx="4897438" cy="4714875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Rate of change of concentration cannot be measured directly.</a:t>
            </a: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It can be found by analysing measurements of concentration over time.</a:t>
            </a: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How fast is the concentration falling at any one time? The </a:t>
            </a:r>
            <a:r>
              <a:rPr lang="en-GB" sz="2400" b="1" i="1" smtClean="0">
                <a:ea typeface="ＭＳ Ｐゴシック" pitchFamily="34" charset="-128"/>
              </a:rPr>
              <a:t>gradient</a:t>
            </a:r>
            <a:r>
              <a:rPr lang="en-GB" sz="2400" smtClean="0">
                <a:ea typeface="ＭＳ Ｐゴシック" pitchFamily="34" charset="-128"/>
              </a:rPr>
              <a:t> of the concentration–time graph tells us about the rate.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A </a:t>
            </a:r>
            <a:r>
              <a:rPr lang="en-GB" sz="2400" b="1" i="1" smtClean="0">
                <a:ea typeface="ＭＳ Ｐゴシック" pitchFamily="34" charset="-128"/>
              </a:rPr>
              <a:t>steep</a:t>
            </a:r>
            <a:r>
              <a:rPr lang="en-GB" sz="2400" smtClean="0">
                <a:ea typeface="ＭＳ Ｐゴシック" pitchFamily="34" charset="-128"/>
              </a:rPr>
              <a:t> gradient means a </a:t>
            </a:r>
            <a:r>
              <a:rPr lang="en-GB" sz="2400" b="1" i="1" smtClean="0">
                <a:ea typeface="ＭＳ Ｐゴシック" pitchFamily="34" charset="-128"/>
              </a:rPr>
              <a:t>fast</a:t>
            </a:r>
            <a:r>
              <a:rPr lang="en-GB" sz="2400" smtClean="0">
                <a:ea typeface="ＭＳ Ｐゴシック" pitchFamily="34" charset="-128"/>
              </a:rPr>
              <a:t> rate.</a:t>
            </a: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A</a:t>
            </a:r>
            <a:r>
              <a:rPr lang="en-GB" sz="2400" b="1" i="1" smtClean="0">
                <a:ea typeface="ＭＳ Ｐゴシック" pitchFamily="34" charset="-128"/>
              </a:rPr>
              <a:t> shallow </a:t>
            </a:r>
            <a:r>
              <a:rPr lang="en-GB" sz="2400" smtClean="0">
                <a:ea typeface="ＭＳ Ｐゴシック" pitchFamily="34" charset="-128"/>
              </a:rPr>
              <a:t>gradient means a </a:t>
            </a:r>
            <a:r>
              <a:rPr lang="en-GB" sz="2400" b="1" i="1" smtClean="0">
                <a:ea typeface="ＭＳ Ｐゴシック" pitchFamily="34" charset="-128"/>
              </a:rPr>
              <a:t>slow</a:t>
            </a:r>
            <a:r>
              <a:rPr lang="en-GB" sz="2400" smtClean="0">
                <a:ea typeface="ＭＳ Ｐゴシック" pitchFamily="34" charset="-128"/>
              </a:rPr>
              <a:t> rate.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364288" y="3565525"/>
            <a:ext cx="36036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4650" y="3565525"/>
            <a:ext cx="0" cy="1296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64288" y="3781425"/>
            <a:ext cx="50323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67525" y="3781425"/>
            <a:ext cx="0" cy="108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24650" y="3565525"/>
            <a:ext cx="142875" cy="2159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1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422900" y="2122488"/>
            <a:ext cx="3527425" cy="297497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/>
          <p:cNvSpPr>
            <a:spLocks noGrp="1"/>
          </p:cNvSpPr>
          <p:nvPr>
            <p:ph sz="half" idx="2"/>
          </p:nvPr>
        </p:nvSpPr>
        <p:spPr>
          <a:xfrm>
            <a:off x="568325" y="341313"/>
            <a:ext cx="3317875" cy="5754687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Here are the  concentration–time graphs for two different reactions.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For each graph decide whether the rate is:</a:t>
            </a:r>
          </a:p>
          <a:p>
            <a:pPr marL="0" lvl="3" indent="0">
              <a:buFont typeface="Arial" charset="0"/>
              <a:buNone/>
            </a:pPr>
            <a:r>
              <a:rPr lang="en-GB" sz="2400" b="1" smtClean="0">
                <a:ea typeface="ＭＳ Ｐゴシック" pitchFamily="34" charset="-128"/>
              </a:rPr>
              <a:t>zero order:  </a:t>
            </a: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endParaRPr lang="en-GB" sz="2400" b="1" smtClean="0">
              <a:ea typeface="ＭＳ Ｐゴシック" pitchFamily="34" charset="-128"/>
            </a:endParaRPr>
          </a:p>
          <a:p>
            <a:pPr marL="0" indent="0">
              <a:spcAft>
                <a:spcPct val="0"/>
              </a:spcAft>
            </a:pPr>
            <a:r>
              <a:rPr lang="en-GB" sz="2400" b="1" smtClean="0">
                <a:ea typeface="ＭＳ Ｐゴシック" pitchFamily="34" charset="-128"/>
              </a:rPr>
              <a:t>first order:  </a:t>
            </a: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r>
              <a:rPr lang="en-GB" sz="2400" b="1" smtClean="0">
                <a:ea typeface="ＭＳ Ｐゴシック" pitchFamily="34" charset="-128"/>
              </a:rPr>
              <a:t>[A]</a:t>
            </a:r>
          </a:p>
          <a:p>
            <a:pPr marL="0" indent="0">
              <a:spcAft>
                <a:spcPct val="0"/>
              </a:spcAft>
            </a:pPr>
            <a:r>
              <a:rPr lang="en-GB" sz="2400" b="1" smtClean="0">
                <a:ea typeface="ＭＳ Ｐゴシック" pitchFamily="34" charset="-128"/>
              </a:rPr>
              <a:t>second order:  </a:t>
            </a: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r>
              <a:rPr lang="en-GB" sz="2400" b="1" smtClean="0">
                <a:ea typeface="ＭＳ Ｐゴシック" pitchFamily="34" charset="-128"/>
              </a:rPr>
              <a:t>[A]</a:t>
            </a:r>
            <a:r>
              <a:rPr lang="en-GB" sz="2400" b="1" baseline="30000" smtClean="0">
                <a:ea typeface="ＭＳ Ｐゴシック" pitchFamily="34" charset="-128"/>
              </a:rPr>
              <a:t>2</a:t>
            </a:r>
            <a:endParaRPr lang="en-GB" sz="2400" b="1" smtClean="0">
              <a:ea typeface="ＭＳ Ｐゴシック" pitchFamily="34" charset="-128"/>
            </a:endParaRPr>
          </a:p>
          <a:p>
            <a:pPr marL="0" indent="0"/>
            <a:endParaRPr lang="en-GB" sz="2400" b="1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Explain your decision.</a:t>
            </a:r>
          </a:p>
          <a:p>
            <a:pPr marL="0" indent="0"/>
            <a:endParaRPr lang="en-GB" b="1" smtClean="0">
              <a:ea typeface="ＭＳ Ｐゴシック" pitchFamily="34" charset="-128"/>
            </a:endParaRPr>
          </a:p>
          <a:p>
            <a:pPr marL="0" indent="0"/>
            <a:endParaRPr lang="en-GB" b="1" smtClean="0">
              <a:ea typeface="ＭＳ Ｐゴシック" pitchFamily="34" charset="-128"/>
            </a:endParaRPr>
          </a:p>
          <a:p>
            <a:pPr marL="0" indent="0"/>
            <a:endParaRPr lang="en-GB" smtClean="0">
              <a:ea typeface="ＭＳ Ｐゴシック" pitchFamily="34" charset="-128"/>
            </a:endParaRPr>
          </a:p>
          <a:p>
            <a:pPr marL="0" indent="0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705600" y="407988"/>
            <a:ext cx="942975" cy="369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US" b="1">
                <a:latin typeface="Calibri" pitchFamily="34" charset="0"/>
              </a:rPr>
              <a:t>Graph 1</a:t>
            </a:r>
            <a:endParaRPr lang="en-US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686550" y="3360738"/>
            <a:ext cx="942975" cy="369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US" b="1">
                <a:latin typeface="Calibri" pitchFamily="34" charset="0"/>
              </a:rPr>
              <a:t>Graph 2</a:t>
            </a:r>
            <a:endParaRPr lang="en-US"/>
          </a:p>
        </p:txBody>
      </p:sp>
      <p:pic>
        <p:nvPicPr>
          <p:cNvPr id="1946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813" y="209550"/>
            <a:ext cx="40052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863" y="3157538"/>
            <a:ext cx="4014787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/>
          <p:cNvSpPr>
            <a:spLocks noGrp="1"/>
          </p:cNvSpPr>
          <p:nvPr>
            <p:ph sz="half" idx="2"/>
          </p:nvPr>
        </p:nvSpPr>
        <p:spPr>
          <a:xfrm>
            <a:off x="525463" y="549275"/>
            <a:ext cx="3713162" cy="4956175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 </a:t>
            </a:r>
            <a:r>
              <a:rPr lang="en-GB" sz="3600" b="1" smtClean="0">
                <a:solidFill>
                  <a:srgbClr val="A64706"/>
                </a:solidFill>
                <a:ea typeface="ＭＳ Ｐゴシック" pitchFamily="34" charset="-128"/>
              </a:rPr>
              <a:t>Graph 1 </a:t>
            </a:r>
            <a:endParaRPr lang="en-GB" sz="2400" b="1" i="1" smtClean="0">
              <a:solidFill>
                <a:srgbClr val="A64706"/>
              </a:solidFill>
              <a:ea typeface="ＭＳ Ｐゴシック" pitchFamily="34" charset="-128"/>
            </a:endParaRPr>
          </a:p>
          <a:p>
            <a:pPr marL="0" lvl="3" indent="0">
              <a:buFont typeface="Arial" charset="0"/>
              <a:buNone/>
            </a:pPr>
            <a:r>
              <a:rPr lang="en-GB" sz="2400" b="1" smtClean="0">
                <a:ea typeface="ＭＳ Ｐゴシック" pitchFamily="34" charset="-128"/>
              </a:rPr>
              <a:t>At any concentration the gradient of the graph is the same. </a:t>
            </a:r>
          </a:p>
          <a:p>
            <a:pPr marL="0" lvl="3" indent="0">
              <a:buFont typeface="Arial" charset="0"/>
              <a:buNone/>
            </a:pPr>
            <a:r>
              <a:rPr lang="en-GB" sz="2400" b="1" smtClean="0">
                <a:ea typeface="ＭＳ Ｐゴシック" pitchFamily="34" charset="-128"/>
              </a:rPr>
              <a:t>So the rate of reaction is always the same. </a:t>
            </a:r>
          </a:p>
          <a:p>
            <a:pPr marL="0" lvl="3" indent="0">
              <a:buFont typeface="Arial" charset="0"/>
              <a:buNone/>
            </a:pPr>
            <a:r>
              <a:rPr lang="en-GB" sz="2400" b="1" smtClean="0">
                <a:ea typeface="ＭＳ Ｐゴシック" pitchFamily="34" charset="-128"/>
              </a:rPr>
              <a:t>The rate is not affected by the concentration.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The rate equation is</a:t>
            </a:r>
          </a:p>
          <a:p>
            <a:pPr marL="0" lvl="3" indent="0">
              <a:buFont typeface="Arial" charset="0"/>
              <a:buNone/>
            </a:pPr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</a:p>
          <a:p>
            <a:pPr marL="0" indent="0"/>
            <a:endParaRPr lang="en-GB" b="1" smtClean="0">
              <a:ea typeface="ＭＳ Ｐゴシック" pitchFamily="34" charset="-128"/>
            </a:endParaRPr>
          </a:p>
          <a:p>
            <a:pPr marL="0" indent="0"/>
            <a:endParaRPr lang="en-GB" b="1" smtClean="0">
              <a:ea typeface="ＭＳ Ｐゴシック" pitchFamily="34" charset="-128"/>
            </a:endParaRPr>
          </a:p>
          <a:p>
            <a:pPr marL="0" indent="0"/>
            <a:endParaRPr lang="en-GB" b="1" smtClean="0">
              <a:ea typeface="ＭＳ Ｐゴシック" pitchFamily="34" charset="-128"/>
            </a:endParaRPr>
          </a:p>
          <a:p>
            <a:pPr marL="0" indent="0"/>
            <a:endParaRPr lang="en-GB" smtClean="0">
              <a:ea typeface="ＭＳ Ｐゴシック" pitchFamily="34" charset="-128"/>
            </a:endParaRPr>
          </a:p>
          <a:p>
            <a:pPr marL="0" indent="0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2425" y="3255963"/>
            <a:ext cx="344805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6713" y="361950"/>
            <a:ext cx="40052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01663" y="549275"/>
            <a:ext cx="4141787" cy="3921125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GB" sz="3600" b="1" dirty="0" smtClean="0">
                <a:solidFill>
                  <a:srgbClr val="A64706"/>
                </a:solidFill>
              </a:rPr>
              <a:t>Graph 2</a:t>
            </a:r>
          </a:p>
          <a:p>
            <a:pPr marL="0" lvl="3" indent="0">
              <a:buFont typeface="Arial" charset="0"/>
              <a:buNone/>
              <a:defRPr/>
            </a:pPr>
            <a:r>
              <a:rPr lang="en-GB" sz="2400" b="1" dirty="0" smtClean="0"/>
              <a:t>As the concentration decreases </a:t>
            </a:r>
            <a:br>
              <a:rPr lang="en-GB" sz="2400" b="1" dirty="0" smtClean="0"/>
            </a:br>
            <a:r>
              <a:rPr lang="en-GB" sz="2400" b="1" dirty="0" smtClean="0"/>
              <a:t>the gradient and therefore the rate of reaction also decreases. </a:t>
            </a:r>
          </a:p>
          <a:p>
            <a:pPr marL="0" lvl="3" indent="0">
              <a:buFont typeface="Arial" charset="0"/>
              <a:buNone/>
              <a:defRPr/>
            </a:pPr>
            <a:r>
              <a:rPr lang="en-GB" sz="2400" b="1" dirty="0" smtClean="0"/>
              <a:t>The rate </a:t>
            </a:r>
            <a:r>
              <a:rPr lang="en-GB" sz="2400" b="1" u="sng" dirty="0" smtClean="0"/>
              <a:t>is</a:t>
            </a:r>
            <a:r>
              <a:rPr lang="en-GB" sz="2400" b="1" dirty="0" smtClean="0"/>
              <a:t> affected by the concentration.</a:t>
            </a:r>
            <a:endParaRPr lang="en-GB" sz="2400" dirty="0" smtClean="0"/>
          </a:p>
          <a:p>
            <a:pPr marL="0" indent="0">
              <a:defRPr/>
            </a:pPr>
            <a:r>
              <a:rPr lang="en-GB" sz="2400" dirty="0" smtClean="0"/>
              <a:t>The rate equation could be</a:t>
            </a:r>
          </a:p>
          <a:p>
            <a:pPr marL="0" lvl="3" indent="0">
              <a:buFont typeface="Arial" charset="0"/>
              <a:buNone/>
              <a:defRPr/>
            </a:pPr>
            <a:r>
              <a:rPr lang="en-GB" sz="2400" b="1" i="1" dirty="0" err="1" smtClean="0"/>
              <a:t>r</a:t>
            </a:r>
            <a:r>
              <a:rPr lang="en-GB" sz="2400" b="1" baseline="-25000" dirty="0" err="1" smtClean="0"/>
              <a:t>A</a:t>
            </a:r>
            <a:r>
              <a:rPr lang="en-GB" sz="2400" b="1" dirty="0" smtClean="0"/>
              <a:t> = </a:t>
            </a:r>
            <a:r>
              <a:rPr lang="en-GB" sz="2400" b="1" i="1" dirty="0" smtClean="0"/>
              <a:t>k</a:t>
            </a:r>
            <a:r>
              <a:rPr lang="en-GB" sz="2400" b="1" dirty="0" smtClean="0"/>
              <a:t>[A]          </a:t>
            </a:r>
            <a:r>
              <a:rPr lang="en-GB" sz="2400" i="1" dirty="0" smtClean="0"/>
              <a:t>or</a:t>
            </a:r>
            <a:r>
              <a:rPr lang="en-GB" sz="2400" b="1" dirty="0" smtClean="0"/>
              <a:t>         </a:t>
            </a:r>
            <a:r>
              <a:rPr lang="en-GB" sz="2400" b="1" i="1" dirty="0" err="1" smtClean="0"/>
              <a:t>r</a:t>
            </a:r>
            <a:r>
              <a:rPr lang="en-GB" sz="2400" b="1" baseline="-25000" dirty="0" err="1" smtClean="0"/>
              <a:t>A</a:t>
            </a:r>
            <a:r>
              <a:rPr lang="en-GB" sz="2400" b="1" dirty="0" smtClean="0"/>
              <a:t> = </a:t>
            </a:r>
            <a:r>
              <a:rPr lang="en-GB" sz="2400" b="1" i="1" dirty="0" smtClean="0"/>
              <a:t>k</a:t>
            </a:r>
            <a:r>
              <a:rPr lang="en-GB" sz="2400" b="1" dirty="0" smtClean="0"/>
              <a:t>[A]</a:t>
            </a:r>
            <a:r>
              <a:rPr lang="en-GB" sz="2400" b="1" baseline="30000" dirty="0" smtClean="0"/>
              <a:t>2</a:t>
            </a:r>
            <a:endParaRPr lang="en-GB" sz="2600" b="1" i="1" dirty="0" smtClean="0"/>
          </a:p>
          <a:p>
            <a:pPr>
              <a:defRPr/>
            </a:pPr>
            <a:endParaRPr lang="en-GB" b="1" dirty="0" smtClean="0"/>
          </a:p>
          <a:p>
            <a:pPr>
              <a:defRPr/>
            </a:pPr>
            <a:endParaRPr lang="en-GB" b="1" dirty="0" smtClean="0"/>
          </a:p>
          <a:p>
            <a:pPr>
              <a:defRPr/>
            </a:pPr>
            <a:endParaRPr lang="en-GB" b="1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1963" y="4114800"/>
            <a:ext cx="2308225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" y="4143375"/>
            <a:ext cx="24399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57738" y="938213"/>
            <a:ext cx="4014787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Problem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95300" y="1257300"/>
            <a:ext cx="8435975" cy="4525963"/>
          </a:xfrm>
        </p:spPr>
        <p:txBody>
          <a:bodyPr/>
          <a:lstStyle/>
          <a:p>
            <a:r>
              <a:rPr lang="en-GB" sz="2400" smtClean="0">
                <a:ea typeface="ＭＳ Ｐゴシック" pitchFamily="34" charset="-128"/>
              </a:rPr>
              <a:t>For this reaction, what is the rate equation?</a:t>
            </a:r>
          </a:p>
          <a:p>
            <a:r>
              <a:rPr lang="en-GB" sz="2400" smtClean="0">
                <a:ea typeface="ＭＳ Ｐゴシック" pitchFamily="34" charset="-128"/>
              </a:rPr>
              <a:t>CaCO</a:t>
            </a:r>
            <a:r>
              <a:rPr lang="en-GB" sz="2400" baseline="-25000" smtClean="0">
                <a:ea typeface="ＭＳ Ｐゴシック" pitchFamily="34" charset="-128"/>
              </a:rPr>
              <a:t>3</a:t>
            </a:r>
            <a:r>
              <a:rPr lang="en-GB" sz="2400" smtClean="0">
                <a:ea typeface="ＭＳ Ｐゴシック" pitchFamily="34" charset="-128"/>
              </a:rPr>
              <a:t>(s)  + 2HCl(aq) </a:t>
            </a:r>
            <a:r>
              <a:rPr lang="en-GB" sz="2400" smtClean="0">
                <a:ea typeface="ＭＳ Ｐゴシック" pitchFamily="34" charset="-128"/>
                <a:sym typeface="Symbol" charset="2"/>
              </a:rPr>
              <a:t></a:t>
            </a:r>
            <a:r>
              <a:rPr lang="en-GB" sz="2400" smtClean="0">
                <a:ea typeface="ＭＳ Ｐゴシック" pitchFamily="34" charset="-128"/>
              </a:rPr>
              <a:t> CaCl</a:t>
            </a:r>
            <a:r>
              <a:rPr lang="en-GB" sz="2400" baseline="-25000" smtClean="0">
                <a:ea typeface="ＭＳ Ｐゴシック" pitchFamily="34" charset="-128"/>
              </a:rPr>
              <a:t>2</a:t>
            </a:r>
            <a:r>
              <a:rPr lang="en-GB" sz="2400" smtClean="0">
                <a:ea typeface="ＭＳ Ｐゴシック" pitchFamily="34" charset="-128"/>
              </a:rPr>
              <a:t>(aq) + CO</a:t>
            </a:r>
            <a:r>
              <a:rPr lang="en-GB" sz="2400" baseline="-25000" smtClean="0">
                <a:ea typeface="ＭＳ Ｐゴシック" pitchFamily="34" charset="-128"/>
              </a:rPr>
              <a:t>2</a:t>
            </a:r>
            <a:r>
              <a:rPr lang="en-GB" sz="2400" smtClean="0">
                <a:ea typeface="ＭＳ Ｐゴシック" pitchFamily="34" charset="-128"/>
              </a:rPr>
              <a:t>(g) + H</a:t>
            </a:r>
            <a:r>
              <a:rPr lang="en-GB" sz="2400" baseline="-25000" smtClean="0">
                <a:ea typeface="ＭＳ Ｐゴシック" pitchFamily="34" charset="-128"/>
              </a:rPr>
              <a:t>2</a:t>
            </a:r>
            <a:r>
              <a:rPr lang="en-GB" sz="2400" smtClean="0">
                <a:ea typeface="ＭＳ Ｐゴシック" pitchFamily="34" charset="-128"/>
              </a:rPr>
              <a:t>O(l)</a:t>
            </a:r>
          </a:p>
          <a:p>
            <a:r>
              <a:rPr lang="en-GB" sz="2400" smtClean="0">
                <a:ea typeface="ＭＳ Ｐゴシック" pitchFamily="34" charset="-128"/>
              </a:rPr>
              <a:t>You cannot measure the concentration of hydrochloric acid directly. What could you measure instead? </a:t>
            </a:r>
          </a:p>
          <a:p>
            <a:endParaRPr lang="en-GB" sz="2400" smtClean="0">
              <a:ea typeface="ＭＳ Ｐゴシック" pitchFamily="34" charset="-128"/>
            </a:endParaRPr>
          </a:p>
          <a:p>
            <a:r>
              <a:rPr lang="en-GB" sz="2400" smtClean="0">
                <a:ea typeface="ＭＳ Ｐゴシック" pitchFamily="34" charset="-128"/>
              </a:rPr>
              <a:t>We can measure something directly proportional to concentration:</a:t>
            </a:r>
          </a:p>
          <a:p>
            <a:r>
              <a:rPr lang="en-GB" sz="2400" smtClean="0">
                <a:ea typeface="ＭＳ Ｐゴシック" pitchFamily="34" charset="-128"/>
              </a:rPr>
              <a:t>volume of gas collected, or change in mass.</a:t>
            </a:r>
          </a:p>
          <a:p>
            <a:r>
              <a:rPr lang="en-GB" sz="2400" b="1" smtClean="0">
                <a:solidFill>
                  <a:srgbClr val="A64706"/>
                </a:solidFill>
                <a:ea typeface="ＭＳ Ｐゴシック" pitchFamily="34" charset="-128"/>
              </a:rPr>
              <a:t>To do</a:t>
            </a:r>
          </a:p>
          <a:p>
            <a:r>
              <a:rPr lang="en-GB" sz="2400" b="1" smtClean="0">
                <a:solidFill>
                  <a:srgbClr val="A64706"/>
                </a:solidFill>
                <a:ea typeface="ＭＳ Ｐゴシック" pitchFamily="34" charset="-128"/>
              </a:rPr>
              <a:t>     a</a:t>
            </a:r>
            <a:r>
              <a:rPr lang="en-GB" sz="2400" b="1" smtClean="0">
                <a:ea typeface="ＭＳ Ｐゴシック" pitchFamily="34" charset="-128"/>
              </a:rPr>
              <a:t>  </a:t>
            </a:r>
            <a:r>
              <a:rPr lang="en-GB" sz="2400" smtClean="0">
                <a:ea typeface="ＭＳ Ｐゴシック" pitchFamily="34" charset="-128"/>
              </a:rPr>
              <a:t>Carry out the experiment. </a:t>
            </a:r>
            <a:r>
              <a:rPr lang="en-GB" sz="2400" b="1" smtClean="0">
                <a:ea typeface="ＭＳ Ｐゴシック" pitchFamily="34" charset="-128"/>
              </a:rPr>
              <a:t/>
            </a:r>
            <a:br>
              <a:rPr lang="en-GB" sz="2400" b="1" smtClean="0">
                <a:ea typeface="ＭＳ Ｐゴシック" pitchFamily="34" charset="-128"/>
              </a:rPr>
            </a:br>
            <a:r>
              <a:rPr lang="en-GB" sz="2400" b="1" smtClean="0">
                <a:solidFill>
                  <a:srgbClr val="A64706"/>
                </a:solidFill>
                <a:ea typeface="ＭＳ Ｐゴシック" pitchFamily="34" charset="-128"/>
              </a:rPr>
              <a:t>b</a:t>
            </a:r>
            <a:r>
              <a:rPr lang="en-GB" sz="2400" b="1" smtClean="0">
                <a:ea typeface="ＭＳ Ｐゴシック" pitchFamily="34" charset="-128"/>
              </a:rPr>
              <a:t>  </a:t>
            </a:r>
            <a:r>
              <a:rPr lang="en-GB" sz="2400" smtClean="0">
                <a:ea typeface="ＭＳ Ｐゴシック" pitchFamily="34" charset="-128"/>
              </a:rPr>
              <a:t>Draw graphs of the results to find out the rate equation.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17513" y="412750"/>
            <a:ext cx="8229600" cy="8509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Chemical reactions can be ...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788988" y="1371600"/>
            <a:ext cx="1511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en-GB" sz="4000">
                <a:latin typeface="Calibri" pitchFamily="34" charset="0"/>
              </a:rPr>
              <a:t>fast…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4233863" y="1365250"/>
            <a:ext cx="22320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/>
            <a:r>
              <a:rPr lang="en-GB" sz="4000">
                <a:latin typeface="Calibri" pitchFamily="34" charset="0"/>
              </a:rPr>
              <a:t>…or slow.</a:t>
            </a:r>
            <a:endParaRPr lang="en-US" sz="4000">
              <a:latin typeface="Calibri" pitchFamily="34" charset="0"/>
            </a:endParaRPr>
          </a:p>
        </p:txBody>
      </p:sp>
      <p:pic>
        <p:nvPicPr>
          <p:cNvPr id="5125" name="Picture 7" descr="O:\NCP\public\Practical Work for learning\Resource development\Multimedia resources\iStock_000016056476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2263" y="2571750"/>
            <a:ext cx="4316412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O:\NCP\public\Practical Work for learning\Resource development\Multimedia resources\iStock_000002461605_Medi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13" y="2292350"/>
            <a:ext cx="28067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560388"/>
            <a:ext cx="6810375" cy="3554412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The reaction of marble chips with hydrochloric acid is </a:t>
            </a:r>
            <a:r>
              <a:rPr lang="en-GB" sz="2400" b="1" smtClean="0">
                <a:ea typeface="ＭＳ Ｐゴシック" pitchFamily="34" charset="-128"/>
              </a:rPr>
              <a:t>first order </a:t>
            </a:r>
            <a:r>
              <a:rPr lang="en-GB" sz="2400" smtClean="0">
                <a:ea typeface="ＭＳ Ｐゴシック" pitchFamily="34" charset="-128"/>
              </a:rPr>
              <a:t>with respect to hydrochloric acid. </a:t>
            </a:r>
          </a:p>
          <a:p>
            <a:pPr marL="0" indent="0"/>
            <a:endParaRPr lang="en-GB" sz="2400" b="1" smtClean="0">
              <a:ea typeface="ＭＳ Ｐゴシック" pitchFamily="34" charset="-128"/>
            </a:endParaRPr>
          </a:p>
          <a:p>
            <a:pPr marL="0" indent="0" algn="ctr"/>
            <a:r>
              <a:rPr lang="en-GB" sz="2800" b="1" i="1" smtClean="0">
                <a:ea typeface="ＭＳ Ｐゴシック" pitchFamily="34" charset="-128"/>
              </a:rPr>
              <a:t>r</a:t>
            </a:r>
            <a:r>
              <a:rPr lang="en-GB" sz="2800" b="1" baseline="-25000" smtClean="0">
                <a:ea typeface="ＭＳ Ｐゴシック" pitchFamily="34" charset="-128"/>
              </a:rPr>
              <a:t>HCl</a:t>
            </a:r>
            <a:r>
              <a:rPr lang="en-GB" sz="2800" b="1" smtClean="0">
                <a:ea typeface="ＭＳ Ｐゴシック" pitchFamily="34" charset="-128"/>
              </a:rPr>
              <a:t> = </a:t>
            </a:r>
            <a:r>
              <a:rPr lang="en-GB" sz="2800" b="1" i="1" smtClean="0">
                <a:ea typeface="ＭＳ Ｐゴシック" pitchFamily="34" charset="-128"/>
              </a:rPr>
              <a:t>k</a:t>
            </a:r>
            <a:r>
              <a:rPr lang="en-GB" sz="2800" b="1" smtClean="0">
                <a:ea typeface="ＭＳ Ｐゴシック" pitchFamily="34" charset="-128"/>
              </a:rPr>
              <a:t>[HCl]</a:t>
            </a:r>
          </a:p>
          <a:p>
            <a:pPr marL="0" indent="0"/>
            <a:endParaRPr lang="en-GB" sz="2400" b="1" smtClean="0">
              <a:ea typeface="ＭＳ Ｐゴシック" pitchFamily="34" charset="-128"/>
            </a:endParaRPr>
          </a:p>
          <a:p>
            <a:pPr marL="0" indent="0"/>
            <a:r>
              <a:rPr lang="en-GB" sz="2400" b="1" smtClean="0">
                <a:ea typeface="ＭＳ Ｐゴシック" pitchFamily="34" charset="-128"/>
              </a:rPr>
              <a:t>Orders of reaction are experimental quantities</a:t>
            </a:r>
            <a:r>
              <a:rPr lang="en-GB" sz="2400" smtClean="0">
                <a:ea typeface="ＭＳ Ｐゴシック" pitchFamily="34" charset="-128"/>
              </a:rPr>
              <a:t>. </a:t>
            </a:r>
            <a:br>
              <a:rPr lang="en-GB" sz="2400" smtClean="0">
                <a:ea typeface="ＭＳ Ｐゴシック" pitchFamily="34" charset="-128"/>
              </a:rPr>
            </a:br>
            <a:r>
              <a:rPr lang="en-GB" sz="2400" smtClean="0">
                <a:ea typeface="ＭＳ Ｐゴシック" pitchFamily="34" charset="-128"/>
              </a:rPr>
              <a:t>They cannot be deduced from the chemical equation for the reaction.</a:t>
            </a:r>
          </a:p>
          <a:p>
            <a:pPr marL="0" indent="0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88963" y="219075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Rate equations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50825" y="1344613"/>
            <a:ext cx="8424863" cy="4560887"/>
          </a:xfrm>
        </p:spPr>
        <p:txBody>
          <a:bodyPr/>
          <a:lstStyle/>
          <a:p>
            <a:pPr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  <a:sym typeface="Wingdings" charset="2"/>
              </a:rPr>
              <a:t>For a reaction in solution:</a:t>
            </a:r>
            <a:r>
              <a:rPr lang="en-GB" sz="2400" b="1" smtClean="0">
                <a:ea typeface="ＭＳ Ｐゴシック" pitchFamily="34" charset="-128"/>
              </a:rPr>
              <a:t> A(aq) + B(aq) </a:t>
            </a:r>
            <a:r>
              <a:rPr lang="en-GB" sz="2400" smtClean="0">
                <a:ea typeface="ＭＳ Ｐゴシック" pitchFamily="34" charset="-128"/>
                <a:sym typeface="Symbol" charset="2"/>
              </a:rPr>
              <a:t>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 products</a:t>
            </a:r>
            <a:endParaRPr lang="en-GB" sz="2400" smtClean="0">
              <a:ea typeface="ＭＳ Ｐゴシック" pitchFamily="34" charset="-128"/>
              <a:sym typeface="Wingdings" charset="2"/>
            </a:endParaRPr>
          </a:p>
          <a:p>
            <a:pPr indent="0"/>
            <a:r>
              <a:rPr lang="en-GB" sz="2400" b="1" smtClean="0">
                <a:ea typeface="ＭＳ Ｐゴシック" pitchFamily="34" charset="-128"/>
                <a:sym typeface="Wingdings" charset="2"/>
              </a:rPr>
              <a:t>You could find the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 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rate of change of concentration of A (</a:t>
            </a:r>
            <a:r>
              <a:rPr lang="en-GB" sz="2400" b="1" i="1" smtClean="0">
                <a:ea typeface="ＭＳ Ｐゴシック" pitchFamily="34" charset="-128"/>
                <a:sym typeface="Wingdings" charset="2"/>
              </a:rPr>
              <a:t>r</a:t>
            </a:r>
            <a:r>
              <a:rPr lang="en-GB" sz="2400" b="1" baseline="-25000" smtClean="0">
                <a:ea typeface="ＭＳ Ｐゴシック" pitchFamily="34" charset="-128"/>
                <a:sym typeface="Wingdings" charset="2"/>
              </a:rPr>
              <a:t>A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) </a:t>
            </a:r>
            <a:endParaRPr lang="en-GB" sz="2400" smtClean="0">
              <a:ea typeface="ＭＳ Ｐゴシック" pitchFamily="34" charset="-128"/>
              <a:sym typeface="Wingdings" charset="2"/>
            </a:endParaRPr>
          </a:p>
          <a:p>
            <a:pPr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  <a:sym typeface="Wingdings" charset="2"/>
              </a:rPr>
              <a:t>by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 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measuring the concentration of A,  during the reaction.</a:t>
            </a:r>
            <a:endParaRPr lang="en-GB" sz="2400" smtClean="0">
              <a:ea typeface="ＭＳ Ｐゴシック" pitchFamily="34" charset="-128"/>
            </a:endParaRPr>
          </a:p>
          <a:p>
            <a:pPr indent="0"/>
            <a:r>
              <a:rPr lang="en-GB" sz="2400" b="1" smtClean="0">
                <a:ea typeface="ＭＳ Ｐゴシック" pitchFamily="34" charset="-128"/>
                <a:sym typeface="Wingdings" charset="2"/>
              </a:rPr>
              <a:t/>
            </a:r>
            <a:br>
              <a:rPr lang="en-GB" sz="2400" b="1" smtClean="0">
                <a:ea typeface="ＭＳ Ｐゴシック" pitchFamily="34" charset="-128"/>
                <a:sym typeface="Wingdings" charset="2"/>
              </a:rPr>
            </a:br>
            <a:r>
              <a:rPr lang="en-GB" sz="2400" b="1" smtClean="0">
                <a:ea typeface="ＭＳ Ｐゴシック" pitchFamily="34" charset="-128"/>
                <a:sym typeface="Wingdings" charset="2"/>
              </a:rPr>
              <a:t>You could find the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 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rate of change of concentration of B (</a:t>
            </a:r>
            <a:r>
              <a:rPr lang="en-GB" sz="2400" b="1" i="1" smtClean="0">
                <a:ea typeface="ＭＳ Ｐゴシック" pitchFamily="34" charset="-128"/>
                <a:sym typeface="Wingdings" charset="2"/>
              </a:rPr>
              <a:t>r</a:t>
            </a:r>
            <a:r>
              <a:rPr lang="en-GB" sz="2400" b="1" baseline="-25000" smtClean="0">
                <a:ea typeface="ＭＳ Ｐゴシック" pitchFamily="34" charset="-128"/>
                <a:sym typeface="Wingdings" charset="2"/>
              </a:rPr>
              <a:t>B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) </a:t>
            </a:r>
            <a:endParaRPr lang="en-GB" sz="2400" smtClean="0">
              <a:ea typeface="ＭＳ Ｐゴシック" pitchFamily="34" charset="-128"/>
              <a:sym typeface="Wingdings" charset="2"/>
            </a:endParaRPr>
          </a:p>
          <a:p>
            <a:pPr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by measuring 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the concentration of B,  during the reaction.</a:t>
            </a:r>
            <a:endParaRPr lang="en-GB" sz="2400" b="1" i="1" smtClean="0">
              <a:ea typeface="ＭＳ Ｐゴシック" pitchFamily="34" charset="-128"/>
              <a:sym typeface="Wingdings" charset="2"/>
            </a:endParaRPr>
          </a:p>
          <a:p>
            <a:pPr indent="0">
              <a:spcAft>
                <a:spcPts val="1200"/>
              </a:spcAft>
            </a:pPr>
            <a:r>
              <a:rPr lang="en-GB" sz="2400" b="1" i="1" smtClean="0">
                <a:ea typeface="ＭＳ Ｐゴシック" pitchFamily="34" charset="-128"/>
                <a:sym typeface="Wingdings" charset="2"/>
              </a:rPr>
              <a:t>r</a:t>
            </a:r>
            <a:r>
              <a:rPr lang="en-GB" sz="2400" b="1" baseline="-25000" smtClean="0">
                <a:ea typeface="ＭＳ Ｐゴシック" pitchFamily="34" charset="-128"/>
                <a:sym typeface="Wingdings" charset="2"/>
              </a:rPr>
              <a:t>A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 and </a:t>
            </a:r>
            <a:r>
              <a:rPr lang="en-GB" sz="2400" b="1" i="1" smtClean="0">
                <a:ea typeface="ＭＳ Ｐゴシック" pitchFamily="34" charset="-128"/>
                <a:sym typeface="Wingdings" charset="2"/>
              </a:rPr>
              <a:t>r</a:t>
            </a:r>
            <a:r>
              <a:rPr lang="en-GB" sz="2400" b="1" baseline="-25000" smtClean="0">
                <a:ea typeface="ＭＳ Ｐゴシック" pitchFamily="34" charset="-128"/>
                <a:sym typeface="Wingdings" charset="2"/>
              </a:rPr>
              <a:t>B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  might have different values.</a:t>
            </a:r>
          </a:p>
          <a:p>
            <a:pPr indent="0"/>
            <a:r>
              <a:rPr lang="en-GB" sz="2400" smtClean="0">
                <a:ea typeface="ＭＳ Ｐゴシック" pitchFamily="34" charset="-128"/>
                <a:sym typeface="Wingdings" charset="2"/>
              </a:rPr>
              <a:t/>
            </a:r>
            <a:br>
              <a:rPr lang="en-GB" sz="2400" smtClean="0">
                <a:ea typeface="ＭＳ Ｐゴシック" pitchFamily="34" charset="-128"/>
                <a:sym typeface="Wingdings" charset="2"/>
              </a:rPr>
            </a:br>
            <a:r>
              <a:rPr lang="en-GB" sz="2400" smtClean="0">
                <a:ea typeface="ＭＳ Ｐゴシック" pitchFamily="34" charset="-128"/>
                <a:sym typeface="Wingdings" charset="2"/>
              </a:rPr>
              <a:t>It is important to state </a:t>
            </a:r>
            <a:r>
              <a:rPr lang="en-GB" sz="2400" i="1" smtClean="0">
                <a:ea typeface="ＭＳ Ｐゴシック" pitchFamily="34" charset="-128"/>
                <a:sym typeface="Wingdings" charset="2"/>
              </a:rPr>
              <a:t>which substance 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the rate </a:t>
            </a:r>
            <a:br>
              <a:rPr lang="en-GB" sz="2400" smtClean="0">
                <a:ea typeface="ＭＳ Ｐゴシック" pitchFamily="34" charset="-128"/>
                <a:sym typeface="Wingdings" charset="2"/>
              </a:rPr>
            </a:br>
            <a:r>
              <a:rPr lang="en-GB" sz="2400" smtClean="0">
                <a:ea typeface="ＭＳ Ｐゴシック" pitchFamily="34" charset="-128"/>
                <a:sym typeface="Wingdings" charset="2"/>
              </a:rPr>
              <a:t>refers to when talking about rates of reaction.</a:t>
            </a:r>
          </a:p>
          <a:p>
            <a:pPr indent="0"/>
            <a:endParaRPr lang="en-GB" sz="2400" smtClean="0">
              <a:ea typeface="ＭＳ Ｐゴシック" pitchFamily="34" charset="-128"/>
              <a:sym typeface="Wingdings" charset="2"/>
            </a:endParaRPr>
          </a:p>
          <a:p>
            <a:pPr indent="0"/>
            <a:endParaRPr lang="en-GB" sz="2400" baseline="-250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5245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Rate equations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3563" y="1412875"/>
            <a:ext cx="8229600" cy="4525963"/>
          </a:xfrm>
        </p:spPr>
        <p:txBody>
          <a:bodyPr/>
          <a:lstStyle/>
          <a:p>
            <a:pPr marL="0" indent="0"/>
            <a:r>
              <a:rPr lang="en-GB" sz="2400" dirty="0" smtClean="0">
                <a:ea typeface="ＭＳ Ｐゴシック" pitchFamily="34" charset="-128"/>
                <a:sym typeface="Wingdings" charset="2"/>
              </a:rPr>
              <a:t>A </a:t>
            </a:r>
            <a:r>
              <a:rPr lang="en-GB" sz="2400" b="1" dirty="0" smtClean="0">
                <a:ea typeface="ＭＳ Ｐゴシック" pitchFamily="34" charset="-128"/>
                <a:sym typeface="Wingdings" charset="2"/>
              </a:rPr>
              <a:t>rate equation </a:t>
            </a:r>
            <a:r>
              <a:rPr lang="en-GB" sz="2400" dirty="0" smtClean="0">
                <a:ea typeface="ＭＳ Ｐゴシック" pitchFamily="34" charset="-128"/>
                <a:sym typeface="Wingdings" charset="2"/>
              </a:rPr>
              <a:t>can be used to describe the rate of change of concentration of substance A:</a:t>
            </a: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	</a:t>
            </a:r>
            <a:r>
              <a:rPr lang="en-GB" sz="2400" b="1" i="1" dirty="0" err="1" smtClean="0">
                <a:ea typeface="ＭＳ Ｐゴシック" pitchFamily="34" charset="-128"/>
              </a:rPr>
              <a:t>r</a:t>
            </a:r>
            <a:r>
              <a:rPr lang="en-GB" sz="2400" b="1" baseline="-25000" dirty="0" err="1" smtClean="0">
                <a:ea typeface="ＭＳ Ｐゴシック" pitchFamily="34" charset="-128"/>
              </a:rPr>
              <a:t>A</a:t>
            </a:r>
            <a:r>
              <a:rPr lang="en-GB" sz="2400" b="1" dirty="0" smtClean="0">
                <a:ea typeface="ＭＳ Ｐゴシック" pitchFamily="34" charset="-128"/>
              </a:rPr>
              <a:t> = </a:t>
            </a:r>
            <a:r>
              <a:rPr lang="en-GB" sz="2400" b="1" i="1" dirty="0" smtClean="0">
                <a:ea typeface="ＭＳ Ｐゴシック" pitchFamily="34" charset="-128"/>
              </a:rPr>
              <a:t>k</a:t>
            </a:r>
            <a:r>
              <a:rPr lang="en-GB" sz="2400" b="1" dirty="0" smtClean="0">
                <a:ea typeface="ＭＳ Ｐゴシック" pitchFamily="34" charset="-128"/>
              </a:rPr>
              <a:t>[A]</a:t>
            </a:r>
            <a:r>
              <a:rPr lang="en-GB" sz="2400" b="1" baseline="30000" dirty="0" smtClean="0">
                <a:ea typeface="ＭＳ Ｐゴシック" pitchFamily="34" charset="-128"/>
              </a:rPr>
              <a:t>m</a:t>
            </a:r>
            <a:r>
              <a:rPr lang="en-GB" sz="2400" b="1" dirty="0" smtClean="0">
                <a:ea typeface="ＭＳ Ｐゴシック" pitchFamily="34" charset="-128"/>
              </a:rPr>
              <a:t>[B]</a:t>
            </a:r>
            <a:r>
              <a:rPr lang="en-GB" sz="2400" b="1" baseline="30000" dirty="0" smtClean="0">
                <a:ea typeface="ＭＳ Ｐゴシック" pitchFamily="34" charset="-128"/>
              </a:rPr>
              <a:t>n</a:t>
            </a:r>
            <a:endParaRPr lang="en-GB" sz="2400" b="1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/>
            </a:r>
            <a:br>
              <a:rPr lang="en-GB" sz="2400" dirty="0" smtClean="0">
                <a:ea typeface="ＭＳ Ｐゴシック" pitchFamily="34" charset="-128"/>
              </a:rPr>
            </a:br>
            <a:r>
              <a:rPr lang="en-GB" sz="2400" dirty="0" smtClean="0">
                <a:ea typeface="ＭＳ Ｐゴシック" pitchFamily="34" charset="-128"/>
              </a:rPr>
              <a:t>The indices m and n tell you the ‘order of reaction’</a:t>
            </a:r>
          </a:p>
          <a:p>
            <a:pPr marL="0" indent="0"/>
            <a:r>
              <a:rPr lang="en-GB" sz="2400" b="1" dirty="0" smtClean="0">
                <a:ea typeface="ＭＳ Ｐゴシック" pitchFamily="34" charset="-128"/>
              </a:rPr>
              <a:t>m</a:t>
            </a:r>
            <a:r>
              <a:rPr lang="en-GB" sz="2400" i="1" dirty="0" smtClean="0">
                <a:ea typeface="ＭＳ Ｐゴシック" pitchFamily="34" charset="-128"/>
              </a:rPr>
              <a:t> </a:t>
            </a:r>
            <a:r>
              <a:rPr lang="en-GB" sz="2400" dirty="0" smtClean="0">
                <a:ea typeface="ＭＳ Ｐゴシック" pitchFamily="34" charset="-128"/>
              </a:rPr>
              <a:t>is the ‘order of reaction with respect to reactant A’</a:t>
            </a:r>
          </a:p>
          <a:p>
            <a:pPr marL="0" indent="0"/>
            <a:r>
              <a:rPr lang="en-GB" sz="2400" b="1" dirty="0" smtClean="0">
                <a:ea typeface="ＭＳ Ｐゴシック" pitchFamily="34" charset="-128"/>
              </a:rPr>
              <a:t>n</a:t>
            </a:r>
            <a:r>
              <a:rPr lang="en-GB" sz="2400" i="1" dirty="0" smtClean="0">
                <a:ea typeface="ＭＳ Ｐゴシック" pitchFamily="34" charset="-128"/>
              </a:rPr>
              <a:t> </a:t>
            </a:r>
            <a:r>
              <a:rPr lang="en-GB" sz="2400" dirty="0" smtClean="0">
                <a:ea typeface="ＭＳ Ｐゴシック" pitchFamily="34" charset="-128"/>
              </a:rPr>
              <a:t>is the ‘order of reaction with respect to reactant B’</a:t>
            </a:r>
          </a:p>
          <a:p>
            <a:pPr marL="0" indent="0">
              <a:spcAft>
                <a:spcPts val="1800"/>
              </a:spcAft>
            </a:pPr>
            <a:r>
              <a:rPr lang="en-GB" sz="2400" b="1" dirty="0" err="1" smtClean="0">
                <a:ea typeface="ＭＳ Ｐゴシック" pitchFamily="34" charset="-128"/>
              </a:rPr>
              <a:t>m+n</a:t>
            </a:r>
            <a:r>
              <a:rPr lang="en-GB" sz="2400" b="1" dirty="0" smtClean="0">
                <a:ea typeface="ＭＳ Ｐゴシック" pitchFamily="34" charset="-128"/>
              </a:rPr>
              <a:t> </a:t>
            </a:r>
            <a:r>
              <a:rPr lang="en-GB" sz="2400" dirty="0" smtClean="0">
                <a:ea typeface="ＭＳ Ｐゴシック" pitchFamily="34" charset="-128"/>
              </a:rPr>
              <a:t>= the </a:t>
            </a:r>
            <a:r>
              <a:rPr lang="en-GB" sz="2400" b="1" dirty="0" smtClean="0">
                <a:ea typeface="ＭＳ Ｐゴシック" pitchFamily="34" charset="-128"/>
              </a:rPr>
              <a:t>overall order of the reaction</a:t>
            </a:r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At this level you will only meet reactions which are zero, first or second order, although other orders are possible.</a:t>
            </a: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endParaRPr lang="en-GB" sz="2400" b="1" dirty="0" smtClean="0">
              <a:ea typeface="ＭＳ Ｐゴシック" pitchFamily="34" charset="-128"/>
            </a:endParaRP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endParaRPr lang="en-GB" sz="2400" b="1" dirty="0" smtClean="0">
              <a:ea typeface="ＭＳ Ｐゴシック" pitchFamily="34" charset="-128"/>
            </a:endParaRPr>
          </a:p>
          <a:p>
            <a:pPr marL="0" indent="0"/>
            <a:endParaRPr lang="en-GB" sz="2400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00063" y="574675"/>
            <a:ext cx="7138987" cy="669925"/>
          </a:xfrm>
        </p:spPr>
        <p:txBody>
          <a:bodyPr/>
          <a:lstStyle/>
          <a:p>
            <a:r>
              <a:rPr lang="en-GB" sz="4400" smtClean="0">
                <a:ea typeface="ＭＳ Ｐゴシック" pitchFamily="34" charset="-128"/>
              </a:rPr>
              <a:t>Order of reaction: zero order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66738" y="1844675"/>
            <a:ext cx="7415212" cy="3371850"/>
          </a:xfrm>
        </p:spPr>
        <p:txBody>
          <a:bodyPr/>
          <a:lstStyle/>
          <a:p>
            <a:pPr marL="0" indent="0"/>
            <a:r>
              <a:rPr lang="en-GB" sz="2400" dirty="0" smtClean="0">
                <a:ea typeface="ＭＳ Ｐゴシック" pitchFamily="34" charset="-128"/>
              </a:rPr>
              <a:t>In a zero order reaction, m = 0</a:t>
            </a: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The rate equation is:     </a:t>
            </a:r>
            <a:r>
              <a:rPr lang="en-GB" sz="2400" b="1" i="1" dirty="0" err="1" smtClean="0">
                <a:ea typeface="ＭＳ Ｐゴシック" pitchFamily="34" charset="-128"/>
              </a:rPr>
              <a:t>r</a:t>
            </a:r>
            <a:r>
              <a:rPr lang="en-GB" sz="2400" b="1" baseline="-25000" dirty="0" err="1" smtClean="0">
                <a:ea typeface="ＭＳ Ｐゴシック" pitchFamily="34" charset="-128"/>
              </a:rPr>
              <a:t>A</a:t>
            </a:r>
            <a:r>
              <a:rPr lang="en-GB" sz="2400" b="1" dirty="0" smtClean="0">
                <a:ea typeface="ＭＳ Ｐゴシック" pitchFamily="34" charset="-128"/>
              </a:rPr>
              <a:t> = </a:t>
            </a:r>
            <a:r>
              <a:rPr lang="en-GB" sz="2400" b="1" i="1" dirty="0" smtClean="0">
                <a:ea typeface="ＭＳ Ｐゴシック" pitchFamily="34" charset="-128"/>
              </a:rPr>
              <a:t>k</a:t>
            </a:r>
            <a:r>
              <a:rPr lang="en-GB" sz="2400" b="1" dirty="0" smtClean="0">
                <a:ea typeface="ＭＳ Ｐゴシック" pitchFamily="34" charset="-128"/>
              </a:rPr>
              <a:t>[A]</a:t>
            </a:r>
            <a:r>
              <a:rPr lang="en-GB" sz="2400" b="1" baseline="30000" dirty="0" smtClean="0">
                <a:ea typeface="ＭＳ Ｐゴシック" pitchFamily="34" charset="-128"/>
              </a:rPr>
              <a:t>0</a:t>
            </a:r>
            <a:r>
              <a:rPr lang="en-GB" sz="2400" dirty="0" smtClean="0">
                <a:ea typeface="ＭＳ Ｐゴシック" pitchFamily="34" charset="-128"/>
              </a:rPr>
              <a:t>   or	  </a:t>
            </a:r>
            <a:r>
              <a:rPr lang="en-GB" sz="2400" b="1" i="1" dirty="0" err="1" smtClean="0">
                <a:ea typeface="ＭＳ Ｐゴシック" pitchFamily="34" charset="-128"/>
              </a:rPr>
              <a:t>r</a:t>
            </a:r>
            <a:r>
              <a:rPr lang="en-GB" sz="2400" b="1" baseline="-25000" dirty="0" err="1" smtClean="0">
                <a:ea typeface="ＭＳ Ｐゴシック" pitchFamily="34" charset="-128"/>
              </a:rPr>
              <a:t>A</a:t>
            </a:r>
            <a:r>
              <a:rPr lang="en-GB" sz="2400" b="1" dirty="0" smtClean="0">
                <a:ea typeface="ＭＳ Ｐゴシック" pitchFamily="34" charset="-128"/>
              </a:rPr>
              <a:t> = </a:t>
            </a:r>
            <a:r>
              <a:rPr lang="en-GB" sz="2400" b="1" i="1" dirty="0" smtClean="0">
                <a:ea typeface="ＭＳ Ｐゴシック" pitchFamily="34" charset="-128"/>
              </a:rPr>
              <a:t>k</a:t>
            </a:r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What would the data look like </a:t>
            </a: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if you plotted [A] against time for this reaction?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15938" y="547688"/>
            <a:ext cx="7351712" cy="669925"/>
          </a:xfrm>
        </p:spPr>
        <p:txBody>
          <a:bodyPr/>
          <a:lstStyle/>
          <a:p>
            <a:r>
              <a:rPr lang="en-GB" sz="4400" smtClean="0">
                <a:ea typeface="ＭＳ Ｐゴシック" pitchFamily="34" charset="-128"/>
              </a:rPr>
              <a:t>Order of reaction: zero order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6738" y="1406525"/>
            <a:ext cx="5111750" cy="4003675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The rate of change of [A] is shown by the gradient of the graph.</a:t>
            </a:r>
          </a:p>
          <a:p>
            <a:pPr marL="0" indent="0"/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The rate is constant. </a:t>
            </a: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For any concentration of A, the gradient of the graph (rate) is the same. </a:t>
            </a:r>
            <a:br>
              <a:rPr lang="en-GB" sz="2400" smtClean="0">
                <a:ea typeface="ＭＳ Ｐゴシック" pitchFamily="34" charset="-128"/>
              </a:rPr>
            </a:br>
            <a:r>
              <a:rPr lang="en-GB" sz="2400" smtClean="0">
                <a:ea typeface="ＭＳ Ｐゴシック" pitchFamily="34" charset="-128"/>
              </a:rPr>
              <a:t>The graph is a straight line.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The rate does not change if the concentration changes. </a:t>
            </a:r>
          </a:p>
          <a:p>
            <a:pPr marL="0" indent="0"/>
            <a:endParaRPr lang="en-GB" smtClean="0">
              <a:ea typeface="ＭＳ Ｐゴシック" pitchFamily="34" charset="-128"/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376488"/>
            <a:ext cx="25781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06413" y="552450"/>
            <a:ext cx="7138987" cy="669925"/>
          </a:xfrm>
        </p:spPr>
        <p:txBody>
          <a:bodyPr/>
          <a:lstStyle/>
          <a:p>
            <a:r>
              <a:rPr lang="en-GB" sz="4400" smtClean="0">
                <a:ea typeface="ＭＳ Ｐゴシック" pitchFamily="34" charset="-128"/>
              </a:rPr>
              <a:t>Order of reaction: first order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85788" y="1647825"/>
            <a:ext cx="6697662" cy="3371850"/>
          </a:xfrm>
        </p:spPr>
        <p:txBody>
          <a:bodyPr/>
          <a:lstStyle/>
          <a:p>
            <a:pPr marL="0" indent="0"/>
            <a:r>
              <a:rPr lang="en-GB" sz="2400" dirty="0" smtClean="0">
                <a:ea typeface="ＭＳ Ｐゴシック" pitchFamily="34" charset="-128"/>
              </a:rPr>
              <a:t>In a first order reaction, m = 1</a:t>
            </a: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The rate equation is:     </a:t>
            </a:r>
            <a:r>
              <a:rPr lang="en-GB" sz="2400" b="1" i="1" dirty="0" err="1" smtClean="0">
                <a:ea typeface="ＭＳ Ｐゴシック" pitchFamily="34" charset="-128"/>
              </a:rPr>
              <a:t>r</a:t>
            </a:r>
            <a:r>
              <a:rPr lang="en-GB" sz="2400" b="1" baseline="-25000" dirty="0" err="1" smtClean="0">
                <a:ea typeface="ＭＳ Ｐゴシック" pitchFamily="34" charset="-128"/>
              </a:rPr>
              <a:t>A</a:t>
            </a:r>
            <a:r>
              <a:rPr lang="en-GB" sz="2400" b="1" dirty="0" smtClean="0">
                <a:ea typeface="ＭＳ Ｐゴシック" pitchFamily="34" charset="-128"/>
              </a:rPr>
              <a:t> = </a:t>
            </a:r>
            <a:r>
              <a:rPr lang="en-GB" sz="2400" b="1" i="1" dirty="0" smtClean="0">
                <a:ea typeface="ＭＳ Ｐゴシック" pitchFamily="34" charset="-128"/>
              </a:rPr>
              <a:t>k</a:t>
            </a:r>
            <a:r>
              <a:rPr lang="en-GB" sz="2400" b="1" dirty="0" smtClean="0">
                <a:ea typeface="ＭＳ Ｐゴシック" pitchFamily="34" charset="-128"/>
              </a:rPr>
              <a:t>[A]</a:t>
            </a:r>
            <a:r>
              <a:rPr lang="en-GB" sz="2400" b="1" baseline="30000" dirty="0" smtClean="0">
                <a:ea typeface="ＭＳ Ｐゴシック" pitchFamily="34" charset="-128"/>
              </a:rPr>
              <a:t>1</a:t>
            </a:r>
            <a:r>
              <a:rPr lang="en-GB" sz="2400" dirty="0" smtClean="0">
                <a:ea typeface="ＭＳ Ｐゴシック" pitchFamily="34" charset="-128"/>
              </a:rPr>
              <a:t>   or	   </a:t>
            </a:r>
            <a:r>
              <a:rPr lang="en-GB" sz="2400" b="1" i="1" dirty="0" err="1" smtClean="0">
                <a:ea typeface="ＭＳ Ｐゴシック" pitchFamily="34" charset="-128"/>
              </a:rPr>
              <a:t>r</a:t>
            </a:r>
            <a:r>
              <a:rPr lang="en-GB" sz="2400" b="1" baseline="-25000" dirty="0" err="1" smtClean="0">
                <a:ea typeface="ＭＳ Ｐゴシック" pitchFamily="34" charset="-128"/>
              </a:rPr>
              <a:t>A</a:t>
            </a:r>
            <a:r>
              <a:rPr lang="en-GB" sz="2400" b="1" dirty="0" smtClean="0">
                <a:ea typeface="ＭＳ Ｐゴシック" pitchFamily="34" charset="-128"/>
              </a:rPr>
              <a:t> = </a:t>
            </a:r>
            <a:r>
              <a:rPr lang="en-GB" sz="2400" b="1" i="1" dirty="0" smtClean="0">
                <a:ea typeface="ＭＳ Ｐゴシック" pitchFamily="34" charset="-128"/>
              </a:rPr>
              <a:t>k</a:t>
            </a:r>
            <a:r>
              <a:rPr lang="en-GB" sz="2400" b="1" dirty="0" smtClean="0">
                <a:ea typeface="ＭＳ Ｐゴシック" pitchFamily="34" charset="-128"/>
              </a:rPr>
              <a:t>[A]</a:t>
            </a:r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What would the data look like if you plotted [A] against time for this reaction?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20700" y="547688"/>
            <a:ext cx="7991475" cy="669925"/>
          </a:xfrm>
        </p:spPr>
        <p:txBody>
          <a:bodyPr/>
          <a:lstStyle/>
          <a:p>
            <a:r>
              <a:rPr lang="en-GB" sz="4400" smtClean="0">
                <a:ea typeface="ＭＳ Ｐゴシック" pitchFamily="34" charset="-128"/>
              </a:rPr>
              <a:t>Order of reaction: first order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90550" y="1273175"/>
            <a:ext cx="5111750" cy="4879975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The rate of change of [A] is shown by the gradient of the graph.</a:t>
            </a:r>
            <a:endParaRPr lang="en-GB" sz="2400" b="1" i="1" smtClean="0">
              <a:ea typeface="ＭＳ Ｐゴシック" pitchFamily="34" charset="-128"/>
            </a:endParaRPr>
          </a:p>
          <a:p>
            <a:pPr marL="0" indent="0"/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r>
              <a:rPr lang="en-GB" sz="2400" b="1" smtClean="0">
                <a:ea typeface="ＭＳ Ｐゴシック" pitchFamily="34" charset="-128"/>
              </a:rPr>
              <a:t>[A]</a:t>
            </a:r>
            <a:endParaRPr lang="en-GB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The rate is proportional to [A]. </a:t>
            </a: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As [A] decreases the rate of reaction decreases, and the gradient of the graph decreases.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The graph is a curve. The time it takes for [A] to be halved (the half-life) is constant, whatever the value of the concentration you start with.</a:t>
            </a: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2150" y="2424113"/>
            <a:ext cx="2714625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19113" y="555625"/>
            <a:ext cx="7624762" cy="669925"/>
          </a:xfrm>
        </p:spPr>
        <p:txBody>
          <a:bodyPr/>
          <a:lstStyle/>
          <a:p>
            <a:r>
              <a:rPr lang="en-GB" sz="4400" smtClean="0">
                <a:ea typeface="ＭＳ Ｐゴシック" pitchFamily="34" charset="-128"/>
              </a:rPr>
              <a:t>Order of reaction: second order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23888" y="1628775"/>
            <a:ext cx="6697662" cy="3371850"/>
          </a:xfrm>
        </p:spPr>
        <p:txBody>
          <a:bodyPr/>
          <a:lstStyle/>
          <a:p>
            <a:pPr marL="0" indent="0"/>
            <a:r>
              <a:rPr lang="en-GB" sz="2400" dirty="0" smtClean="0">
                <a:ea typeface="ＭＳ Ｐゴシック" pitchFamily="34" charset="-128"/>
              </a:rPr>
              <a:t>In a second order reaction, m = 2</a:t>
            </a: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The rate equation is:     </a:t>
            </a:r>
            <a:r>
              <a:rPr lang="en-GB" sz="2400" b="1" i="1" dirty="0" err="1" smtClean="0">
                <a:ea typeface="ＭＳ Ｐゴシック" pitchFamily="34" charset="-128"/>
              </a:rPr>
              <a:t>r</a:t>
            </a:r>
            <a:r>
              <a:rPr lang="en-GB" sz="2400" b="1" baseline="-25000" dirty="0" err="1" smtClean="0">
                <a:ea typeface="ＭＳ Ｐゴシック" pitchFamily="34" charset="-128"/>
              </a:rPr>
              <a:t>A</a:t>
            </a:r>
            <a:r>
              <a:rPr lang="en-GB" sz="2400" b="1" dirty="0" smtClean="0">
                <a:ea typeface="ＭＳ Ｐゴシック" pitchFamily="34" charset="-128"/>
              </a:rPr>
              <a:t> = </a:t>
            </a:r>
            <a:r>
              <a:rPr lang="en-GB" sz="2400" b="1" i="1" dirty="0" smtClean="0">
                <a:ea typeface="ＭＳ Ｐゴシック" pitchFamily="34" charset="-128"/>
              </a:rPr>
              <a:t>k</a:t>
            </a:r>
            <a:r>
              <a:rPr lang="en-GB" sz="2400" b="1" dirty="0" smtClean="0">
                <a:ea typeface="ＭＳ Ｐゴシック" pitchFamily="34" charset="-128"/>
              </a:rPr>
              <a:t>[A]</a:t>
            </a:r>
            <a:r>
              <a:rPr lang="en-GB" sz="2400" b="1" baseline="30000" dirty="0" smtClean="0">
                <a:ea typeface="ＭＳ Ｐゴシック" pitchFamily="34" charset="-128"/>
              </a:rPr>
              <a:t>2</a:t>
            </a:r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endParaRPr lang="en-GB" sz="2400" dirty="0" smtClean="0">
              <a:ea typeface="ＭＳ Ｐゴシック" pitchFamily="34" charset="-128"/>
            </a:endParaRPr>
          </a:p>
          <a:p>
            <a:pPr marL="0" indent="0"/>
            <a:r>
              <a:rPr lang="en-GB" sz="2400" dirty="0" smtClean="0">
                <a:ea typeface="ＭＳ Ｐゴシック" pitchFamily="34" charset="-128"/>
              </a:rPr>
              <a:t>What would the data look like if you plotted [A] against time for this reaction?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03250" y="1169988"/>
            <a:ext cx="5040313" cy="4868862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The rate of change of [A] is shown by the gradient of the graph.</a:t>
            </a:r>
            <a:endParaRPr lang="en-GB" sz="2400" b="1" i="1" smtClean="0">
              <a:ea typeface="ＭＳ Ｐゴシック" pitchFamily="34" charset="-128"/>
            </a:endParaRPr>
          </a:p>
          <a:p>
            <a:pPr marL="0" indent="0"/>
            <a:r>
              <a:rPr lang="en-GB" sz="2400" b="1" i="1" smtClean="0">
                <a:ea typeface="ＭＳ Ｐゴシック" pitchFamily="34" charset="-128"/>
              </a:rPr>
              <a:t>r</a:t>
            </a:r>
            <a:r>
              <a:rPr lang="en-GB" sz="2400" b="1" baseline="-25000" smtClean="0">
                <a:ea typeface="ＭＳ Ｐゴシック" pitchFamily="34" charset="-128"/>
              </a:rPr>
              <a:t>A</a:t>
            </a:r>
            <a:r>
              <a:rPr lang="en-GB" sz="2400" b="1" smtClean="0">
                <a:ea typeface="ＭＳ Ｐゴシック" pitchFamily="34" charset="-128"/>
              </a:rPr>
              <a:t> = </a:t>
            </a:r>
            <a:r>
              <a:rPr lang="en-GB" sz="2400" b="1" i="1" smtClean="0">
                <a:ea typeface="ＭＳ Ｐゴシック" pitchFamily="34" charset="-128"/>
              </a:rPr>
              <a:t>k</a:t>
            </a:r>
            <a:r>
              <a:rPr lang="en-GB" sz="2400" b="1" smtClean="0">
                <a:ea typeface="ＭＳ Ｐゴシック" pitchFamily="34" charset="-128"/>
              </a:rPr>
              <a:t>[A]</a:t>
            </a:r>
            <a:r>
              <a:rPr lang="en-GB" sz="2400" b="1" baseline="30000" smtClean="0">
                <a:ea typeface="ＭＳ Ｐゴシック" pitchFamily="34" charset="-128"/>
              </a:rPr>
              <a:t>2</a:t>
            </a:r>
            <a:endParaRPr lang="en-GB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The rate is proportional to [A]</a:t>
            </a:r>
            <a:r>
              <a:rPr lang="en-GB" sz="2400" baseline="30000" smtClean="0">
                <a:ea typeface="ＭＳ Ｐゴシック" pitchFamily="34" charset="-128"/>
              </a:rPr>
              <a:t>2</a:t>
            </a:r>
            <a:r>
              <a:rPr lang="en-GB" sz="2400" smtClean="0">
                <a:ea typeface="ＭＳ Ｐゴシック" pitchFamily="34" charset="-128"/>
              </a:rPr>
              <a:t>. </a:t>
            </a: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As [A] decreases, the rate of reaction decreases rapidly, and the gradient of the graph decreases rapidly.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The curve of the graph is deeper than for a first order reaction. 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The half-life increases dramatically as the reaction proceeds. </a:t>
            </a:r>
          </a:p>
          <a:p>
            <a:pPr marL="0" indent="0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520700" y="571500"/>
            <a:ext cx="8118475" cy="598488"/>
          </a:xfrm>
        </p:spPr>
        <p:txBody>
          <a:bodyPr/>
          <a:lstStyle/>
          <a:p>
            <a:r>
              <a:rPr lang="en-GB" sz="4400" smtClean="0">
                <a:ea typeface="ＭＳ Ｐゴシック" pitchFamily="34" charset="-128"/>
              </a:rPr>
              <a:t>Order of reaction: second order</a:t>
            </a:r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00" y="2324100"/>
            <a:ext cx="2700338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Learning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258050" cy="3249612"/>
          </a:xfrm>
        </p:spPr>
        <p:txBody>
          <a:bodyPr/>
          <a:lstStyle/>
          <a:p>
            <a:pPr>
              <a:buClr>
                <a:srgbClr val="A64706"/>
              </a:buClr>
              <a:buFontTx/>
              <a:buNone/>
            </a:pPr>
            <a:r>
              <a:rPr lang="en-GB" sz="2400" smtClean="0">
                <a:ea typeface="ＭＳ Ｐゴシック" pitchFamily="34" charset="-128"/>
              </a:rPr>
              <a:t>You will be able to ... </a:t>
            </a:r>
          </a:p>
          <a:p>
            <a:pPr>
              <a:buClr>
                <a:srgbClr val="A64706"/>
              </a:buClr>
              <a:buFontTx/>
              <a:buChar char="•"/>
            </a:pPr>
            <a:r>
              <a:rPr lang="en-GB" sz="2400" smtClean="0">
                <a:ea typeface="ＭＳ Ｐゴシック" pitchFamily="34" charset="-128"/>
              </a:rPr>
              <a:t>evaluate different models for explaining the rates of reactions</a:t>
            </a:r>
          </a:p>
          <a:p>
            <a:pPr>
              <a:buClr>
                <a:srgbClr val="A64706"/>
              </a:buClr>
              <a:buFontTx/>
              <a:buChar char="•"/>
            </a:pPr>
            <a:r>
              <a:rPr lang="en-GB" sz="2400" smtClean="0">
                <a:ea typeface="ＭＳ Ｐゴシック" pitchFamily="34" charset="-128"/>
              </a:rPr>
              <a:t>use experimental data to identify how the concentration of each reactant affects the rate of a reaction   </a:t>
            </a:r>
          </a:p>
          <a:p>
            <a:pPr>
              <a:buFontTx/>
              <a:buChar char="•"/>
            </a:pPr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993775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What you already know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7942262" cy="4525963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Organise what you know about the reaction of marble chips with hydrochloric acid into three categories.  </a:t>
            </a:r>
          </a:p>
          <a:p>
            <a:pPr marL="0" indent="0">
              <a:spcAft>
                <a:spcPts val="1200"/>
              </a:spcAft>
            </a:pPr>
            <a:r>
              <a:rPr lang="en-GB" sz="2400" b="1" smtClean="0">
                <a:ea typeface="ＭＳ Ｐゴシック" pitchFamily="34" charset="-128"/>
              </a:rPr>
              <a:t>Practical techniques  </a:t>
            </a:r>
            <a:br>
              <a:rPr lang="en-GB" sz="2400" b="1" smtClean="0">
                <a:ea typeface="ＭＳ Ｐゴシック" pitchFamily="34" charset="-128"/>
              </a:rPr>
            </a:br>
            <a:r>
              <a:rPr lang="en-GB" sz="2400" smtClean="0">
                <a:ea typeface="ＭＳ Ｐゴシック" pitchFamily="34" charset="-128"/>
              </a:rPr>
              <a:t>equipment and methods</a:t>
            </a:r>
            <a:endParaRPr lang="en-US" sz="2400" smtClean="0">
              <a:ea typeface="ＭＳ Ｐゴシック" pitchFamily="34" charset="-128"/>
            </a:endParaRPr>
          </a:p>
          <a:p>
            <a:pPr marL="0" indent="0">
              <a:spcAft>
                <a:spcPts val="1200"/>
              </a:spcAft>
            </a:pPr>
            <a:r>
              <a:rPr lang="en-GB" sz="2400" b="1" smtClean="0">
                <a:ea typeface="ＭＳ Ｐゴシック" pitchFamily="34" charset="-128"/>
              </a:rPr>
              <a:t>Observations / data / summaries of data</a:t>
            </a:r>
            <a:br>
              <a:rPr lang="en-GB" sz="2400" b="1" smtClean="0">
                <a:ea typeface="ＭＳ Ｐゴシック" pitchFamily="34" charset="-128"/>
              </a:rPr>
            </a:br>
            <a:r>
              <a:rPr lang="en-GB" sz="2400" smtClean="0">
                <a:ea typeface="ＭＳ Ｐゴシック" pitchFamily="34" charset="-128"/>
              </a:rPr>
              <a:t>including from previous experimental work, e.g. graphs, or statements summarising a trend/pattern </a:t>
            </a:r>
            <a:endParaRPr lang="en-US" sz="2400" smtClean="0">
              <a:ea typeface="ＭＳ Ｐゴシック" pitchFamily="34" charset="-128"/>
            </a:endParaRPr>
          </a:p>
          <a:p>
            <a:pPr marL="0" indent="0"/>
            <a:r>
              <a:rPr lang="en-GB" sz="2400" b="1" smtClean="0">
                <a:ea typeface="ＭＳ Ｐゴシック" pitchFamily="34" charset="-128"/>
              </a:rPr>
              <a:t>Explanations </a:t>
            </a:r>
            <a:br>
              <a:rPr lang="en-GB" sz="2400" b="1" smtClean="0">
                <a:ea typeface="ＭＳ Ｐゴシック" pitchFamily="34" charset="-128"/>
              </a:rPr>
            </a:br>
            <a:r>
              <a:rPr lang="en-GB" sz="2400" smtClean="0">
                <a:ea typeface="ＭＳ Ｐゴシック" pitchFamily="34" charset="-128"/>
              </a:rPr>
              <a:t>inferences, models, type of reaction, equations </a:t>
            </a:r>
            <a:endParaRPr lang="en-US" sz="2400" smtClean="0">
              <a:ea typeface="ＭＳ Ｐゴシック" pitchFamily="34" charset="-128"/>
            </a:endParaRPr>
          </a:p>
          <a:p>
            <a:pPr marL="0" indent="0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6888" y="260350"/>
            <a:ext cx="72009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What is rate of reaction?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73088" y="1979613"/>
            <a:ext cx="8313737" cy="3011487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</a:rPr>
              <a:t>In a chemical reaction, reactants are used up and products form.</a:t>
            </a:r>
          </a:p>
          <a:p>
            <a:pPr marL="0" indent="0"/>
            <a:r>
              <a:rPr lang="en-GB" sz="2400" b="1" smtClean="0">
                <a:ea typeface="ＭＳ Ｐゴシック" pitchFamily="34" charset="-128"/>
              </a:rPr>
              <a:t>A + B </a:t>
            </a:r>
            <a:r>
              <a:rPr lang="en-GB" sz="2400" smtClean="0">
                <a:ea typeface="ＭＳ Ｐゴシック" pitchFamily="34" charset="-128"/>
                <a:sym typeface="Symbol" charset="2"/>
              </a:rPr>
              <a:t>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 products</a:t>
            </a:r>
          </a:p>
          <a:p>
            <a:pPr marL="0" indent="0"/>
            <a:endParaRPr lang="en-GB" sz="2400" smtClean="0">
              <a:ea typeface="ＭＳ Ｐゴシック" pitchFamily="34" charset="-128"/>
              <a:sym typeface="Wingdings" charset="2"/>
            </a:endParaRPr>
          </a:p>
          <a:p>
            <a:pPr marL="0" indent="0">
              <a:spcAft>
                <a:spcPts val="1200"/>
              </a:spcAft>
            </a:pPr>
            <a:r>
              <a:rPr lang="en-GB" sz="2400" smtClean="0">
                <a:ea typeface="ＭＳ Ｐゴシック" pitchFamily="34" charset="-128"/>
                <a:sym typeface="Wingdings" charset="2"/>
              </a:rPr>
              <a:t>In this reaction 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A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 and </a:t>
            </a:r>
            <a:r>
              <a:rPr lang="en-GB" sz="2400" b="1" smtClean="0">
                <a:ea typeface="ＭＳ Ｐゴシック" pitchFamily="34" charset="-128"/>
                <a:sym typeface="Wingdings" charset="2"/>
              </a:rPr>
              <a:t>B</a:t>
            </a:r>
            <a:r>
              <a:rPr lang="en-GB" sz="2400" smtClean="0">
                <a:ea typeface="ＭＳ Ｐゴシック" pitchFamily="34" charset="-128"/>
                <a:sym typeface="Wingdings" charset="2"/>
              </a:rPr>
              <a:t> are the reactants. They are used up.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  <a:sym typeface="Wingdings" charset="2"/>
              </a:rPr>
              <a:t>Rate of reaction is the rate at which reactants are converted to products.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Models of rate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15275" cy="4525963"/>
          </a:xfrm>
        </p:spPr>
        <p:txBody>
          <a:bodyPr/>
          <a:lstStyle/>
          <a:p>
            <a:pPr marL="0" indent="0"/>
            <a:r>
              <a:rPr lang="en-GB" sz="2400" b="1" smtClean="0">
                <a:ea typeface="ＭＳ Ｐゴシック" pitchFamily="34" charset="-128"/>
              </a:rPr>
              <a:t>Collision theory </a:t>
            </a:r>
            <a:r>
              <a:rPr lang="en-GB" sz="2400" smtClean="0">
                <a:ea typeface="ＭＳ Ｐゴシック" pitchFamily="34" charset="-128"/>
              </a:rPr>
              <a:t>can make </a:t>
            </a:r>
            <a:r>
              <a:rPr lang="en-GB" sz="2400" b="1" smtClean="0">
                <a:ea typeface="ＭＳ Ｐゴシック" pitchFamily="34" charset="-128"/>
              </a:rPr>
              <a:t>qualitative</a:t>
            </a:r>
            <a:r>
              <a:rPr lang="en-GB" sz="2400" smtClean="0">
                <a:ea typeface="ＭＳ Ｐゴシック" pitchFamily="34" charset="-128"/>
              </a:rPr>
              <a:t> predictions.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It can predict how the rate may change with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changing conditions – but not by how much.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A mathematical model can make </a:t>
            </a:r>
            <a:r>
              <a:rPr lang="en-GB" sz="2400" b="1" smtClean="0">
                <a:ea typeface="ＭＳ Ｐゴシック" pitchFamily="34" charset="-128"/>
              </a:rPr>
              <a:t>quantitative</a:t>
            </a:r>
            <a:r>
              <a:rPr lang="en-GB" sz="2400" smtClean="0">
                <a:ea typeface="ＭＳ Ｐゴシック" pitchFamily="34" charset="-128"/>
              </a:rPr>
              <a:t> predictions.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A </a:t>
            </a:r>
            <a:r>
              <a:rPr lang="en-GB" sz="2400" b="1" smtClean="0">
                <a:ea typeface="ＭＳ Ｐゴシック" pitchFamily="34" charset="-128"/>
              </a:rPr>
              <a:t>rate equation </a:t>
            </a:r>
            <a:r>
              <a:rPr lang="en-GB" sz="2400" smtClean="0">
                <a:ea typeface="ＭＳ Ｐゴシック" pitchFamily="34" charset="-128"/>
              </a:rPr>
              <a:t>is a mathematical model.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(This is </a:t>
            </a:r>
            <a:r>
              <a:rPr lang="en-GB" sz="2400" i="1" smtClean="0">
                <a:ea typeface="ＭＳ Ｐゴシック" pitchFamily="34" charset="-128"/>
              </a:rPr>
              <a:t>different</a:t>
            </a:r>
            <a:r>
              <a:rPr lang="en-GB" sz="2400" smtClean="0">
                <a:ea typeface="ＭＳ Ｐゴシック" pitchFamily="34" charset="-128"/>
              </a:rPr>
              <a:t> from the chemical equation for the reaction).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What is the relationship between rate and the concentration of acid in the reaction with marble chips?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692150"/>
            <a:ext cx="1958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90500" y="1268413"/>
            <a:ext cx="8362950" cy="4608512"/>
          </a:xfrm>
        </p:spPr>
        <p:txBody>
          <a:bodyPr/>
          <a:lstStyle/>
          <a:p>
            <a:pPr indent="0"/>
            <a:r>
              <a:rPr lang="en-GB" sz="2200" smtClean="0"/>
              <a:t>The rate could be proportional to the concentration of acid:  </a:t>
            </a:r>
          </a:p>
          <a:p>
            <a:pPr lvl="3" indent="0">
              <a:buFont typeface="Arial" charset="0"/>
              <a:buNone/>
            </a:pPr>
            <a:r>
              <a:rPr lang="en-GB" sz="2200" b="1" i="1" smtClean="0">
                <a:ea typeface="ＭＳ Ｐゴシック" charset="-128"/>
              </a:rPr>
              <a:t>r</a:t>
            </a:r>
            <a:r>
              <a:rPr lang="en-GB" sz="2200" b="1" baseline="-25000" smtClean="0">
                <a:ea typeface="ＭＳ Ｐゴシック" charset="-128"/>
              </a:rPr>
              <a:t>HCl</a:t>
            </a:r>
            <a:r>
              <a:rPr lang="en-GB" sz="2200" b="1" smtClean="0">
                <a:ea typeface="ＭＳ Ｐゴシック" charset="-128"/>
              </a:rPr>
              <a:t> </a:t>
            </a:r>
            <a:r>
              <a:rPr lang="en-GB" sz="2200" baseline="-4000" smtClean="0">
                <a:latin typeface="Arial Unicode MS" charset="0"/>
                <a:ea typeface="ＭＳ Ｐゴシック" charset="-128"/>
                <a:cs typeface="Arial Unicode MS" charset="0"/>
              </a:rPr>
              <a:t>∝</a:t>
            </a:r>
            <a:r>
              <a:rPr lang="en-GB" sz="2200" b="1" smtClean="0">
                <a:ea typeface="ＭＳ Ｐゴシック" charset="-128"/>
              </a:rPr>
              <a:t>[HCl]</a:t>
            </a:r>
            <a:endParaRPr lang="en-GB" sz="2200" b="1" baseline="30000" smtClean="0">
              <a:ea typeface="ＭＳ Ｐゴシック" charset="-128"/>
            </a:endParaRPr>
          </a:p>
          <a:p>
            <a:pPr lvl="3" indent="0">
              <a:buFont typeface="Arial" charset="0"/>
              <a:buNone/>
            </a:pPr>
            <a:r>
              <a:rPr lang="en-GB" sz="2200" i="1" smtClean="0">
                <a:ea typeface="ＭＳ Ｐゴシック" charset="-128"/>
              </a:rPr>
              <a:t>or</a:t>
            </a:r>
            <a:r>
              <a:rPr lang="en-GB" sz="2200" smtClean="0">
                <a:ea typeface="ＭＳ Ｐゴシック" charset="-128"/>
              </a:rPr>
              <a:t>				</a:t>
            </a:r>
            <a:endParaRPr lang="en-GB" sz="2200" b="1" smtClean="0">
              <a:ea typeface="ＭＳ Ｐゴシック" charset="-128"/>
            </a:endParaRPr>
          </a:p>
          <a:p>
            <a:pPr lvl="3" indent="0">
              <a:buFont typeface="Arial" charset="0"/>
              <a:buNone/>
            </a:pPr>
            <a:r>
              <a:rPr lang="en-GB" sz="2200" b="1" i="1" smtClean="0">
                <a:ea typeface="ＭＳ Ｐゴシック" charset="-128"/>
              </a:rPr>
              <a:t>r</a:t>
            </a:r>
            <a:r>
              <a:rPr lang="en-GB" sz="2200" b="1" baseline="-25000" smtClean="0">
                <a:ea typeface="ＭＳ Ｐゴシック" charset="-128"/>
              </a:rPr>
              <a:t>HCl</a:t>
            </a:r>
            <a:r>
              <a:rPr lang="en-GB" sz="2200" b="1" smtClean="0">
                <a:ea typeface="ＭＳ Ｐゴシック" charset="-128"/>
              </a:rPr>
              <a:t> = </a:t>
            </a:r>
            <a:r>
              <a:rPr lang="en-GB" sz="2200" b="1" i="1" smtClean="0">
                <a:ea typeface="ＭＳ Ｐゴシック" charset="-128"/>
              </a:rPr>
              <a:t>k</a:t>
            </a:r>
            <a:r>
              <a:rPr lang="en-GB" sz="2200" b="1" smtClean="0">
                <a:ea typeface="ＭＳ Ｐゴシック" charset="-128"/>
              </a:rPr>
              <a:t>[HCl]</a:t>
            </a:r>
            <a:endParaRPr lang="en-GB" sz="2200" b="1" baseline="30000" smtClean="0">
              <a:ea typeface="ＭＳ Ｐゴシック" charset="-128"/>
            </a:endParaRPr>
          </a:p>
          <a:p>
            <a:pPr lvl="3" indent="0">
              <a:spcBef>
                <a:spcPts val="25"/>
              </a:spcBef>
              <a:buFont typeface="Arial" charset="0"/>
              <a:buNone/>
            </a:pPr>
            <a:endParaRPr lang="en-GB" sz="2200" i="1" smtClean="0">
              <a:ea typeface="ＭＳ Ｐゴシック" charset="-128"/>
            </a:endParaRPr>
          </a:p>
          <a:p>
            <a:pPr lvl="3" indent="0">
              <a:spcBef>
                <a:spcPts val="25"/>
              </a:spcBef>
              <a:buFont typeface="Arial" charset="0"/>
              <a:buNone/>
            </a:pPr>
            <a:r>
              <a:rPr lang="en-GB" sz="2200" i="1" smtClean="0">
                <a:ea typeface="ＭＳ Ｐゴシック" charset="-128"/>
              </a:rPr>
              <a:t>r</a:t>
            </a:r>
            <a:r>
              <a:rPr lang="en-GB" sz="2200" baseline="-25000" smtClean="0">
                <a:ea typeface="ＭＳ Ｐゴシック" charset="-128"/>
              </a:rPr>
              <a:t>HCl  </a:t>
            </a:r>
            <a:r>
              <a:rPr lang="en-GB" sz="2200" smtClean="0">
                <a:ea typeface="ＭＳ Ｐゴシック" charset="-128"/>
              </a:rPr>
              <a:t>= rate of change of concentration of HCl </a:t>
            </a:r>
          </a:p>
          <a:p>
            <a:pPr lvl="3" indent="0">
              <a:spcBef>
                <a:spcPts val="25"/>
              </a:spcBef>
              <a:buFont typeface="Arial" charset="0"/>
              <a:buNone/>
            </a:pPr>
            <a:r>
              <a:rPr lang="en-GB" sz="2200" smtClean="0">
                <a:ea typeface="ＭＳ Ｐゴシック" charset="-128"/>
              </a:rPr>
              <a:t>(mol dm</a:t>
            </a:r>
            <a:r>
              <a:rPr lang="en-GB" sz="2200" baseline="30000" smtClean="0">
                <a:ea typeface="ＭＳ Ｐゴシック" charset="-128"/>
              </a:rPr>
              <a:t>–3 </a:t>
            </a:r>
            <a:r>
              <a:rPr lang="en-GB" sz="2200" smtClean="0">
                <a:ea typeface="ＭＳ Ｐゴシック" charset="-128"/>
              </a:rPr>
              <a:t>s </a:t>
            </a:r>
            <a:r>
              <a:rPr lang="en-GB" sz="2200" baseline="30000" smtClean="0">
                <a:ea typeface="ＭＳ Ｐゴシック" charset="-128"/>
              </a:rPr>
              <a:t>–1</a:t>
            </a:r>
            <a:r>
              <a:rPr lang="en-GB" sz="2200" smtClean="0">
                <a:ea typeface="ＭＳ Ｐゴシック" charset="-128"/>
              </a:rPr>
              <a:t>) </a:t>
            </a:r>
          </a:p>
          <a:p>
            <a:pPr lvl="3" indent="0">
              <a:spcBef>
                <a:spcPts val="25"/>
              </a:spcBef>
              <a:buFont typeface="Arial" charset="0"/>
              <a:buNone/>
            </a:pPr>
            <a:r>
              <a:rPr lang="en-GB" sz="2200" i="1" smtClean="0">
                <a:ea typeface="ＭＳ Ｐゴシック" charset="-128"/>
              </a:rPr>
              <a:t>k</a:t>
            </a:r>
            <a:r>
              <a:rPr lang="en-GB" sz="2200" smtClean="0">
                <a:ea typeface="ＭＳ Ｐゴシック" charset="-128"/>
              </a:rPr>
              <a:t> = a constant (the rate constant) </a:t>
            </a:r>
          </a:p>
          <a:p>
            <a:pPr lvl="3" indent="0">
              <a:spcBef>
                <a:spcPts val="25"/>
              </a:spcBef>
              <a:spcAft>
                <a:spcPts val="1200"/>
              </a:spcAft>
              <a:buFont typeface="Arial" charset="0"/>
              <a:buNone/>
            </a:pPr>
            <a:r>
              <a:rPr lang="en-GB" sz="2200" smtClean="0">
                <a:ea typeface="ＭＳ Ｐゴシック" charset="-128"/>
              </a:rPr>
              <a:t>[HCl] = concentration of HCl (mol dm</a:t>
            </a:r>
            <a:r>
              <a:rPr lang="en-GB" sz="2200" baseline="30000" smtClean="0">
                <a:ea typeface="ＭＳ Ｐゴシック" charset="-128"/>
              </a:rPr>
              <a:t>-3</a:t>
            </a:r>
            <a:r>
              <a:rPr lang="en-GB" sz="2200" smtClean="0">
                <a:ea typeface="ＭＳ Ｐゴシック" charset="-128"/>
              </a:rPr>
              <a:t>)</a:t>
            </a:r>
          </a:p>
          <a:p>
            <a:pPr lvl="3" indent="0">
              <a:spcBef>
                <a:spcPts val="25"/>
              </a:spcBef>
              <a:buFont typeface="Arial" charset="0"/>
              <a:buNone/>
            </a:pPr>
            <a:r>
              <a:rPr lang="en-GB" sz="2200" smtClean="0">
                <a:ea typeface="ＭＳ Ｐゴシック" charset="-128"/>
              </a:rPr>
              <a:t>If </a:t>
            </a:r>
            <a:r>
              <a:rPr lang="en-GB" sz="2200" i="1" smtClean="0">
                <a:ea typeface="ＭＳ Ｐゴシック" charset="-128"/>
              </a:rPr>
              <a:t>this </a:t>
            </a:r>
            <a:r>
              <a:rPr lang="en-GB" sz="2200" smtClean="0">
                <a:ea typeface="ＭＳ Ｐゴシック" charset="-128"/>
              </a:rPr>
              <a:t>was</a:t>
            </a:r>
            <a:r>
              <a:rPr lang="en-GB" sz="2200" i="1" smtClean="0">
                <a:ea typeface="ＭＳ Ｐゴシック" charset="-128"/>
              </a:rPr>
              <a:t> </a:t>
            </a:r>
            <a:r>
              <a:rPr lang="en-GB" sz="2200" smtClean="0">
                <a:ea typeface="ＭＳ Ｐゴシック" charset="-128"/>
              </a:rPr>
              <a:t>the mathematical relationship between rate and concentration, what would the graph look like?</a:t>
            </a: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561975" y="274638"/>
            <a:ext cx="8229600" cy="1143000"/>
          </a:xfrm>
        </p:spPr>
        <p:txBody>
          <a:bodyPr/>
          <a:lstStyle/>
          <a:p>
            <a:pPr algn="l"/>
            <a:r>
              <a:rPr lang="en-GB" smtClean="0"/>
              <a:t>A mathematical model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642938" y="1338263"/>
            <a:ext cx="3738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i="1">
                <a:latin typeface="Calibri" pitchFamily="34" charset="0"/>
              </a:rPr>
              <a:t>r</a:t>
            </a:r>
            <a:r>
              <a:rPr lang="en-GB" sz="2800" b="1" baseline="-25000">
                <a:latin typeface="Calibri" pitchFamily="34" charset="0"/>
              </a:rPr>
              <a:t>HCl</a:t>
            </a:r>
            <a:r>
              <a:rPr lang="en-GB" sz="2800" b="1">
                <a:latin typeface="Calibri" pitchFamily="34" charset="0"/>
              </a:rPr>
              <a:t> = </a:t>
            </a:r>
            <a:r>
              <a:rPr lang="en-GB" sz="2800" b="1" i="1">
                <a:latin typeface="Calibri" pitchFamily="34" charset="0"/>
              </a:rPr>
              <a:t>k</a:t>
            </a:r>
            <a:r>
              <a:rPr lang="en-GB" sz="2800" b="1">
                <a:latin typeface="Calibri" pitchFamily="34" charset="0"/>
              </a:rPr>
              <a:t>[HCl]</a:t>
            </a:r>
            <a:endParaRPr lang="en-GB" sz="2800" b="1" baseline="30000">
              <a:latin typeface="Calibri" pitchFamily="34" charset="0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561975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A mathematical model</a:t>
            </a:r>
          </a:p>
        </p:txBody>
      </p:sp>
      <p:sp>
        <p:nvSpPr>
          <p:cNvPr id="11268" name="Content Placeholder 12"/>
          <p:cNvSpPr>
            <a:spLocks noGrp="1"/>
          </p:cNvSpPr>
          <p:nvPr>
            <p:ph sz="half" idx="2"/>
          </p:nvPr>
        </p:nvSpPr>
        <p:spPr>
          <a:xfrm>
            <a:off x="561975" y="2495550"/>
            <a:ext cx="3852863" cy="2676525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If the rate is proportional to the concentration of acid…</a:t>
            </a: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…the graph will look like this.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  <a:p>
            <a:pPr marL="0" indent="0"/>
            <a:r>
              <a:rPr lang="en-GB" sz="2400" smtClean="0">
                <a:ea typeface="ＭＳ Ｐゴシック" pitchFamily="34" charset="-128"/>
              </a:rPr>
              <a:t>Double the concentration, and the rate doubles.</a:t>
            </a:r>
          </a:p>
          <a:p>
            <a:pPr marL="0" indent="0"/>
            <a:endParaRPr lang="en-GB" sz="2400" smtClean="0">
              <a:ea typeface="ＭＳ Ｐゴシック" pitchFamily="34" charset="-128"/>
            </a:endParaRPr>
          </a:p>
        </p:txBody>
      </p:sp>
      <p:pic>
        <p:nvPicPr>
          <p:cNvPr id="11269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33900" y="1638300"/>
            <a:ext cx="3938588" cy="3228975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229600" cy="1143000"/>
          </a:xfrm>
        </p:spPr>
        <p:txBody>
          <a:bodyPr/>
          <a:lstStyle/>
          <a:p>
            <a:pPr algn="l"/>
            <a:r>
              <a:rPr lang="en-GB" smtClean="0">
                <a:ea typeface="ＭＳ Ｐゴシック" pitchFamily="34" charset="-128"/>
              </a:rPr>
              <a:t>A mathematical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pPr marL="0" indent="0"/>
            <a:r>
              <a:rPr lang="en-GB" sz="2400" smtClean="0">
                <a:ea typeface="ＭＳ Ｐゴシック" pitchFamily="34" charset="-128"/>
              </a:rPr>
              <a:t>The rate could be proportional to the </a:t>
            </a:r>
            <a:r>
              <a:rPr lang="en-GB" sz="2400" i="1" smtClean="0">
                <a:ea typeface="ＭＳ Ｐゴシック" pitchFamily="34" charset="-128"/>
              </a:rPr>
              <a:t>square </a:t>
            </a:r>
            <a:r>
              <a:rPr lang="en-GB" sz="2400" smtClean="0">
                <a:ea typeface="ＭＳ Ｐゴシック" pitchFamily="34" charset="-128"/>
              </a:rPr>
              <a:t>of the concentration of acid:  </a:t>
            </a:r>
          </a:p>
          <a:p>
            <a:pPr marL="0" lvl="3" indent="0">
              <a:buFont typeface="Arial" charset="0"/>
              <a:buNone/>
            </a:pPr>
            <a:r>
              <a:rPr lang="en-GB" sz="2800" b="1" i="1" smtClean="0">
                <a:ea typeface="ＭＳ Ｐゴシック" pitchFamily="34" charset="-128"/>
              </a:rPr>
              <a:t>	r</a:t>
            </a:r>
            <a:r>
              <a:rPr lang="en-GB" sz="2800" b="1" baseline="-25000" smtClean="0">
                <a:ea typeface="ＭＳ Ｐゴシック" pitchFamily="34" charset="-128"/>
              </a:rPr>
              <a:t>HCl</a:t>
            </a:r>
            <a:r>
              <a:rPr lang="en-GB" sz="2800" b="1" smtClean="0">
                <a:ea typeface="ＭＳ Ｐゴシック" pitchFamily="34" charset="-128"/>
              </a:rPr>
              <a:t> </a:t>
            </a:r>
            <a:r>
              <a:rPr lang="en-GB" sz="6000" baseline="-4000" smtClean="0">
                <a:latin typeface="Arial Unicode MS" charset="0"/>
                <a:ea typeface="ＭＳ Ｐゴシック" pitchFamily="34" charset="-128"/>
                <a:cs typeface="Arial Unicode MS" charset="0"/>
              </a:rPr>
              <a:t>∝</a:t>
            </a:r>
            <a:r>
              <a:rPr lang="en-GB" sz="2800" b="1" smtClean="0">
                <a:ea typeface="ＭＳ Ｐゴシック" pitchFamily="34" charset="-128"/>
              </a:rPr>
              <a:t>[HCl]</a:t>
            </a:r>
            <a:r>
              <a:rPr lang="en-GB" sz="2800" b="1" baseline="30000" smtClean="0">
                <a:ea typeface="ＭＳ Ｐゴシック" pitchFamily="34" charset="-128"/>
              </a:rPr>
              <a:t>2</a:t>
            </a:r>
          </a:p>
          <a:p>
            <a:pPr marL="0" lvl="3" indent="0">
              <a:buFont typeface="Arial" charset="0"/>
              <a:buNone/>
            </a:pPr>
            <a:r>
              <a:rPr lang="en-GB" sz="2400" smtClean="0">
                <a:ea typeface="ＭＳ Ｐゴシック" pitchFamily="34" charset="-128"/>
              </a:rPr>
              <a:t>	</a:t>
            </a:r>
            <a:r>
              <a:rPr lang="en-GB" sz="2400" i="1" smtClean="0">
                <a:ea typeface="ＭＳ Ｐゴシック" pitchFamily="34" charset="-128"/>
              </a:rPr>
              <a:t>or	</a:t>
            </a:r>
            <a:r>
              <a:rPr lang="en-GB" sz="2400" smtClean="0">
                <a:ea typeface="ＭＳ Ｐゴシック" pitchFamily="34" charset="-128"/>
              </a:rPr>
              <a:t>			</a:t>
            </a:r>
            <a:endParaRPr lang="en-GB" sz="3600" b="1" smtClean="0">
              <a:ea typeface="ＭＳ Ｐゴシック" pitchFamily="34" charset="-128"/>
            </a:endParaRPr>
          </a:p>
          <a:p>
            <a:pPr marL="0" lvl="3" indent="0">
              <a:buFont typeface="Arial" charset="0"/>
              <a:buNone/>
            </a:pPr>
            <a:r>
              <a:rPr lang="en-GB" sz="2800" b="1" i="1" smtClean="0">
                <a:ea typeface="ＭＳ Ｐゴシック" pitchFamily="34" charset="-128"/>
              </a:rPr>
              <a:t>	r</a:t>
            </a:r>
            <a:r>
              <a:rPr lang="en-GB" sz="2800" b="1" baseline="-25000" smtClean="0">
                <a:ea typeface="ＭＳ Ｐゴシック" pitchFamily="34" charset="-128"/>
              </a:rPr>
              <a:t>HCl</a:t>
            </a:r>
            <a:r>
              <a:rPr lang="en-GB" sz="2800" b="1" smtClean="0">
                <a:ea typeface="ＭＳ Ｐゴシック" pitchFamily="34" charset="-128"/>
              </a:rPr>
              <a:t> = </a:t>
            </a:r>
            <a:r>
              <a:rPr lang="en-GB" sz="2800" b="1" i="1" smtClean="0">
                <a:ea typeface="ＭＳ Ｐゴシック" pitchFamily="34" charset="-128"/>
              </a:rPr>
              <a:t>k</a:t>
            </a:r>
            <a:r>
              <a:rPr lang="en-GB" sz="2800" b="1" smtClean="0">
                <a:ea typeface="ＭＳ Ｐゴシック" pitchFamily="34" charset="-128"/>
              </a:rPr>
              <a:t>[HCl]</a:t>
            </a:r>
            <a:r>
              <a:rPr lang="en-GB" sz="2800" b="1" baseline="30000" smtClean="0">
                <a:ea typeface="ＭＳ Ｐゴシック" pitchFamily="34" charset="-128"/>
              </a:rPr>
              <a:t>2</a:t>
            </a:r>
          </a:p>
          <a:p>
            <a:pPr marL="0" lvl="3" indent="0">
              <a:spcBef>
                <a:spcPts val="25"/>
              </a:spcBef>
              <a:buFont typeface="Arial" charset="0"/>
              <a:buNone/>
            </a:pPr>
            <a:endParaRPr lang="en-GB" sz="2400" smtClean="0">
              <a:ea typeface="ＭＳ Ｐゴシック" pitchFamily="34" charset="-128"/>
            </a:endParaRPr>
          </a:p>
          <a:p>
            <a:pPr marL="0" lvl="3" indent="0">
              <a:spcBef>
                <a:spcPts val="25"/>
              </a:spcBef>
              <a:buFont typeface="Arial" charset="0"/>
              <a:buNone/>
            </a:pPr>
            <a:r>
              <a:rPr lang="en-GB" sz="2400" smtClean="0">
                <a:ea typeface="ＭＳ Ｐゴシック" pitchFamily="34" charset="-128"/>
              </a:rPr>
              <a:t>If </a:t>
            </a:r>
            <a:r>
              <a:rPr lang="en-GB" sz="2400" i="1" smtClean="0">
                <a:ea typeface="ＭＳ Ｐゴシック" pitchFamily="34" charset="-128"/>
              </a:rPr>
              <a:t>this</a:t>
            </a:r>
            <a:r>
              <a:rPr lang="en-GB" sz="2400" smtClean="0">
                <a:ea typeface="ＭＳ Ｐゴシック" pitchFamily="34" charset="-128"/>
              </a:rPr>
              <a:t> was the mathematical relationship between rate and concentration, what would the graph look like?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1069</Words>
  <Application>Microsoft Office PowerPoint</Application>
  <PresentationFormat>On-screen Show (4:3)</PresentationFormat>
  <Paragraphs>228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effect of concentration on the rate of a reaction</vt:lpstr>
      <vt:lpstr>Chemical reactions can be ...</vt:lpstr>
      <vt:lpstr>Learning outcomes</vt:lpstr>
      <vt:lpstr>What you already know</vt:lpstr>
      <vt:lpstr>What is rate of reaction?</vt:lpstr>
      <vt:lpstr>Models of rate</vt:lpstr>
      <vt:lpstr>A mathematical model</vt:lpstr>
      <vt:lpstr>A mathematical model</vt:lpstr>
      <vt:lpstr>A mathematical model</vt:lpstr>
      <vt:lpstr>A mathematical model</vt:lpstr>
      <vt:lpstr>A mathematical model</vt:lpstr>
      <vt:lpstr>A mathematical model</vt:lpstr>
      <vt:lpstr>Rate and concentration</vt:lpstr>
      <vt:lpstr>Rate and concentration</vt:lpstr>
      <vt:lpstr>Rate and concentration</vt:lpstr>
      <vt:lpstr>Slide 16</vt:lpstr>
      <vt:lpstr>Slide 17</vt:lpstr>
      <vt:lpstr>Slide 18</vt:lpstr>
      <vt:lpstr>Problem</vt:lpstr>
      <vt:lpstr>Slide 20</vt:lpstr>
      <vt:lpstr>Rate equations</vt:lpstr>
      <vt:lpstr>Rate equations</vt:lpstr>
      <vt:lpstr>Order of reaction: zero order</vt:lpstr>
      <vt:lpstr>Order of reaction: zero order</vt:lpstr>
      <vt:lpstr>Order of reaction: first order</vt:lpstr>
      <vt:lpstr>Order of reaction: first order</vt:lpstr>
      <vt:lpstr>Order of reaction: second order</vt:lpstr>
      <vt:lpstr>Order of reaction: second order</vt:lpstr>
    </vt:vector>
  </TitlesOfParts>
  <Company>Dragonfly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Work for Learning</dc:title>
  <dc:creator>Nuffield</dc:creator>
  <cp:lastModifiedBy>abradshaw</cp:lastModifiedBy>
  <cp:revision>200</cp:revision>
  <dcterms:created xsi:type="dcterms:W3CDTF">2013-03-18T13:07:43Z</dcterms:created>
  <dcterms:modified xsi:type="dcterms:W3CDTF">2013-04-26T11:43:51Z</dcterms:modified>
</cp:coreProperties>
</file>